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81" r:id="rId4"/>
    <p:sldId id="258" r:id="rId5"/>
    <p:sldId id="259" r:id="rId6"/>
    <p:sldId id="283" r:id="rId7"/>
    <p:sldId id="288" r:id="rId8"/>
    <p:sldId id="282" r:id="rId9"/>
    <p:sldId id="284" r:id="rId10"/>
    <p:sldId id="265" r:id="rId11"/>
    <p:sldId id="286" r:id="rId12"/>
    <p:sldId id="267" r:id="rId13"/>
    <p:sldId id="285" r:id="rId14"/>
    <p:sldId id="270" r:id="rId15"/>
    <p:sldId id="287" r:id="rId16"/>
    <p:sldId id="273" r:id="rId17"/>
    <p:sldId id="275" r:id="rId18"/>
    <p:sldId id="27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7EC613-00B6-4E43-A765-6D7DDF2E1DE3}">
  <a:tblStyle styleId="{647EC613-00B6-4E43-A765-6D7DDF2E1DE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321A77B-C5BC-491D-B5BB-4C92D050EFB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37"/>
  </p:normalViewPr>
  <p:slideViewPr>
    <p:cSldViewPr snapToGrid="0">
      <p:cViewPr varScale="1">
        <p:scale>
          <a:sx n="105" d="100"/>
          <a:sy n="105" d="100"/>
        </p:scale>
        <p:origin x="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d37c8ce1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13d37c8ce1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3d37c8ce1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13d37c8ce1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5e905d8b5_3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5e905d8b5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d37c8ce1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13d37c8ce1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b94ca75db_0_4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b94ca75db_0_4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3d37c8ce1a_0_1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3d37c8ce1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d37c8ce1a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3d37c8ce1a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d37c8ce1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13d37c8ce1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d37c8ce1a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13d37c8ce1a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683800" y="2649993"/>
            <a:ext cx="9144000" cy="1073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US"/>
              <a:t>ICAI General Assembly</a:t>
            </a:r>
            <a:endParaRPr/>
          </a:p>
        </p:txBody>
      </p:sp>
      <p:sp>
        <p:nvSpPr>
          <p:cNvPr id="85" name="Google Shape;85;p13"/>
          <p:cNvSpPr txBox="1">
            <a:spLocks noGrp="1"/>
          </p:cNvSpPr>
          <p:nvPr>
            <p:ph type="subTitle" idx="1"/>
          </p:nvPr>
        </p:nvSpPr>
        <p:spPr>
          <a:xfrm>
            <a:off x="1557300" y="4261213"/>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3400"/>
              <a:t>16 JULY, 2022</a:t>
            </a:r>
            <a:endParaRPr sz="3400"/>
          </a:p>
          <a:p>
            <a:pPr marL="0" lvl="0" indent="0" algn="ctr" rtl="0">
              <a:lnSpc>
                <a:spcPct val="90000"/>
              </a:lnSpc>
              <a:spcBef>
                <a:spcPts val="0"/>
              </a:spcBef>
              <a:spcAft>
                <a:spcPts val="0"/>
              </a:spcAft>
              <a:buClr>
                <a:schemeClr val="dk1"/>
              </a:buClr>
              <a:buSzPts val="2400"/>
              <a:buNone/>
            </a:pPr>
            <a:endParaRPr sz="600"/>
          </a:p>
          <a:p>
            <a:pPr marL="0" lvl="0" indent="0" algn="ctr" rtl="0">
              <a:lnSpc>
                <a:spcPct val="115000"/>
              </a:lnSpc>
              <a:spcBef>
                <a:spcPts val="0"/>
              </a:spcBef>
              <a:spcAft>
                <a:spcPts val="0"/>
              </a:spcAft>
              <a:buClr>
                <a:schemeClr val="dk1"/>
              </a:buClr>
              <a:buSzPts val="1100"/>
              <a:buFont typeface="Arial"/>
              <a:buNone/>
            </a:pPr>
            <a:r>
              <a:rPr lang="en-US" sz="1200"/>
              <a:t>	</a:t>
            </a:r>
            <a:r>
              <a:rPr lang="en-US" sz="3000"/>
              <a:t>12:00 – 2:00 PM Togo time</a:t>
            </a:r>
            <a:endParaRPr sz="3000"/>
          </a:p>
          <a:p>
            <a:pPr marL="0" lvl="0" indent="0" algn="ctr" rtl="0">
              <a:lnSpc>
                <a:spcPct val="90000"/>
              </a:lnSpc>
              <a:spcBef>
                <a:spcPts val="0"/>
              </a:spcBef>
              <a:spcAft>
                <a:spcPts val="0"/>
              </a:spcAft>
              <a:buClr>
                <a:schemeClr val="dk1"/>
              </a:buClr>
              <a:buSzPts val="2400"/>
              <a:buNone/>
            </a:pPr>
            <a:endParaRPr sz="3400"/>
          </a:p>
        </p:txBody>
      </p:sp>
      <p:pic>
        <p:nvPicPr>
          <p:cNvPr id="86" name="Google Shape;86;p13"/>
          <p:cNvPicPr preferRelativeResize="0"/>
          <p:nvPr/>
        </p:nvPicPr>
        <p:blipFill>
          <a:blip r:embed="rId3">
            <a:alphaModFix/>
          </a:blip>
          <a:stretch>
            <a:fillRect/>
          </a:stretch>
        </p:blipFill>
        <p:spPr>
          <a:xfrm>
            <a:off x="366200" y="196050"/>
            <a:ext cx="2230525" cy="897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51" name="Google Shape;151;p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52" name="Google Shape;152;p2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79218413"/>
              </p:ext>
            </p:extLst>
          </p:nvPr>
        </p:nvGraphicFramePr>
        <p:xfrm>
          <a:off x="102639" y="73563"/>
          <a:ext cx="11961033" cy="6644640"/>
        </p:xfrm>
        <a:graphic>
          <a:graphicData uri="http://schemas.openxmlformats.org/drawingml/2006/table">
            <a:tbl>
              <a:tblPr firstRow="1" bandRow="1">
                <a:tableStyleId>{5C22544A-7EE6-4342-B048-85BDC9FD1C3A}</a:tableStyleId>
              </a:tblPr>
              <a:tblGrid>
                <a:gridCol w="3987011">
                  <a:extLst>
                    <a:ext uri="{9D8B030D-6E8A-4147-A177-3AD203B41FA5}">
                      <a16:colId xmlns:a16="http://schemas.microsoft.com/office/drawing/2014/main" val="2272487789"/>
                    </a:ext>
                  </a:extLst>
                </a:gridCol>
                <a:gridCol w="3987011">
                  <a:extLst>
                    <a:ext uri="{9D8B030D-6E8A-4147-A177-3AD203B41FA5}">
                      <a16:colId xmlns:a16="http://schemas.microsoft.com/office/drawing/2014/main" val="2276481152"/>
                    </a:ext>
                  </a:extLst>
                </a:gridCol>
                <a:gridCol w="3987011">
                  <a:extLst>
                    <a:ext uri="{9D8B030D-6E8A-4147-A177-3AD203B41FA5}">
                      <a16:colId xmlns:a16="http://schemas.microsoft.com/office/drawing/2014/main" val="664122557"/>
                    </a:ext>
                  </a:extLst>
                </a:gridCol>
              </a:tblGrid>
              <a:tr h="370840">
                <a:tc gridSpan="3">
                  <a:txBody>
                    <a:bodyPr/>
                    <a:lstStyle/>
                    <a:p>
                      <a:pPr algn="ctr"/>
                      <a:r>
                        <a:rPr lang="en-AU" sz="2000" baseline="0" dirty="0"/>
                        <a:t>UN RELATIONS TEAM</a:t>
                      </a:r>
                      <a:endParaRPr lang="en-AU" sz="2000" dirty="0"/>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185215922"/>
                  </a:ext>
                </a:extLst>
              </a:tr>
              <a:tr h="370840">
                <a:tc>
                  <a:txBody>
                    <a:bodyPr/>
                    <a:lstStyle/>
                    <a:p>
                      <a:pPr algn="ctr"/>
                      <a:r>
                        <a:rPr lang="en-AU" sz="2000" dirty="0"/>
                        <a:t>Past</a:t>
                      </a:r>
                      <a:r>
                        <a:rPr lang="en-AU" sz="2000" baseline="0" dirty="0"/>
                        <a:t> Activities</a:t>
                      </a:r>
                      <a:endParaRPr lang="en-AU" sz="2000" dirty="0"/>
                    </a:p>
                  </a:txBody>
                  <a:tcPr/>
                </a:tc>
                <a:tc>
                  <a:txBody>
                    <a:bodyPr/>
                    <a:lstStyle/>
                    <a:p>
                      <a:pPr marL="0" indent="0" algn="ctr">
                        <a:buNone/>
                      </a:pPr>
                      <a:r>
                        <a:rPr lang="en-AU" sz="2000" u="none" dirty="0"/>
                        <a:t>Scope/Focus</a:t>
                      </a:r>
                      <a:r>
                        <a:rPr lang="en-AU" sz="2000" u="none" baseline="0" dirty="0"/>
                        <a:t> of ICAI UN Team</a:t>
                      </a:r>
                    </a:p>
                  </a:txBody>
                  <a:tcPr/>
                </a:tc>
                <a:tc>
                  <a:txBody>
                    <a:bodyPr/>
                    <a:lstStyle/>
                    <a:p>
                      <a:pPr algn="ctr"/>
                      <a:r>
                        <a:rPr lang="en-AU" sz="2000" dirty="0"/>
                        <a:t>Intended</a:t>
                      </a:r>
                      <a:r>
                        <a:rPr lang="en-AU" sz="2000" baseline="0" dirty="0"/>
                        <a:t> activities</a:t>
                      </a:r>
                      <a:endParaRPr lang="en-AU" sz="2000" dirty="0"/>
                    </a:p>
                  </a:txBody>
                  <a:tcPr/>
                </a:tc>
                <a:extLst>
                  <a:ext uri="{0D108BD9-81ED-4DB2-BD59-A6C34878D82A}">
                    <a16:rowId xmlns:a16="http://schemas.microsoft.com/office/drawing/2014/main" val="3076883090"/>
                  </a:ext>
                </a:extLst>
              </a:tr>
              <a:tr h="370840">
                <a:tc>
                  <a:txBody>
                    <a:bodyPr/>
                    <a:lstStyle/>
                    <a:p>
                      <a:pPr marL="342900" indent="-342900">
                        <a:buFont typeface="+mj-lt"/>
                        <a:buAutoNum type="arabicPeriod"/>
                      </a:pPr>
                      <a:r>
                        <a:rPr lang="en-AU" sz="1800" dirty="0"/>
                        <a:t>Submitted quadrennial report to ECOSOC</a:t>
                      </a:r>
                    </a:p>
                    <a:p>
                      <a:pPr marL="342900" indent="-342900">
                        <a:buFont typeface="+mj-lt"/>
                        <a:buAutoNum type="arabicPeriod"/>
                      </a:pPr>
                      <a:r>
                        <a:rPr lang="en-AU" sz="1800" dirty="0"/>
                        <a:t>Have consultative status with multiple UN entities</a:t>
                      </a:r>
                    </a:p>
                    <a:p>
                      <a:pPr marL="342900" indent="-342900">
                        <a:buFont typeface="+mj-lt"/>
                        <a:buAutoNum type="arabicPeriod"/>
                      </a:pPr>
                      <a:r>
                        <a:rPr lang="en-AU" sz="1800" dirty="0"/>
                        <a:t>Parallel events with UN Women each year on different topics. This year about Peace building and de-mining</a:t>
                      </a:r>
                    </a:p>
                    <a:p>
                      <a:pPr marL="342900" indent="-342900">
                        <a:buFont typeface="+mj-lt"/>
                        <a:buAutoNum type="arabicPeriod"/>
                      </a:pPr>
                      <a:r>
                        <a:rPr lang="en-AU" sz="1800" dirty="0"/>
                        <a:t>Since</a:t>
                      </a:r>
                      <a:r>
                        <a:rPr lang="en-AU" sz="1800" baseline="0" dirty="0"/>
                        <a:t> 2017, submitted statements on Status of Women</a:t>
                      </a:r>
                    </a:p>
                    <a:p>
                      <a:pPr marL="342900" indent="-342900">
                        <a:buFont typeface="+mj-lt"/>
                        <a:buAutoNum type="arabicPeriod"/>
                      </a:pPr>
                      <a:r>
                        <a:rPr lang="en-AU" sz="1800" baseline="0" dirty="0"/>
                        <a:t>Facilitation &amp; training work with UN Commissions in Asia Pacific, Africa, UNOV-UNODC</a:t>
                      </a:r>
                    </a:p>
                    <a:p>
                      <a:pPr marL="342900" indent="-342900">
                        <a:buFont typeface="+mj-lt"/>
                        <a:buAutoNum type="arabicPeriod"/>
                      </a:pPr>
                      <a:r>
                        <a:rPr lang="en-AU" sz="1800" baseline="0" dirty="0"/>
                        <a:t>Ukrainian women’s delegation to UN each year</a:t>
                      </a:r>
                    </a:p>
                    <a:p>
                      <a:pPr marL="342900" indent="-342900">
                        <a:buFont typeface="+mj-lt"/>
                        <a:buAutoNum type="arabicPeriod"/>
                      </a:pPr>
                      <a:r>
                        <a:rPr lang="en-AU" sz="1800" baseline="0" dirty="0"/>
                        <a:t>UNICEF support of Ukrainian kindergarten in Romania</a:t>
                      </a:r>
                    </a:p>
                    <a:p>
                      <a:pPr marL="342900" indent="-342900">
                        <a:buFont typeface="+mj-lt"/>
                        <a:buAutoNum type="arabicPeriod"/>
                      </a:pPr>
                      <a:r>
                        <a:rPr lang="en-AU" sz="1800" baseline="0" dirty="0"/>
                        <a:t>Educational program on drug prevention in Ukraine - UNODC</a:t>
                      </a:r>
                    </a:p>
                    <a:p>
                      <a:pPr marL="342900" indent="-342900">
                        <a:buFont typeface="+mj-lt"/>
                        <a:buAutoNum type="arabicPeriod"/>
                      </a:pPr>
                      <a:r>
                        <a:rPr lang="en-AU" sz="1800" baseline="0" dirty="0"/>
                        <a:t>Participated in UN meetings in Geneva &amp; Vienna</a:t>
                      </a:r>
                      <a:endParaRPr lang="en-AU" sz="1800" dirty="0"/>
                    </a:p>
                  </a:txBody>
                  <a:tcPr/>
                </a:tc>
                <a:tc>
                  <a:txBody>
                    <a:bodyPr/>
                    <a:lstStyle/>
                    <a:p>
                      <a:pPr marL="342900" indent="-342900">
                        <a:buFont typeface="Arial" panose="020B0604020202020204" pitchFamily="34" charset="0"/>
                        <a:buChar char="•"/>
                      </a:pPr>
                      <a:r>
                        <a:rPr lang="en-AU" sz="1800" baseline="0" dirty="0"/>
                        <a:t>Promoting (capability in) participatory approaches as a viable way for grass roots involvement in social change</a:t>
                      </a:r>
                    </a:p>
                    <a:p>
                      <a:pPr marL="342900" indent="-342900">
                        <a:buFont typeface="Arial" panose="020B0604020202020204" pitchFamily="34" charset="0"/>
                        <a:buChar char="•"/>
                      </a:pPr>
                      <a:r>
                        <a:rPr lang="en-AU" sz="1800" baseline="0" dirty="0"/>
                        <a:t>Non-formal education approaches - SDG 4</a:t>
                      </a:r>
                    </a:p>
                    <a:p>
                      <a:pPr marL="342900" indent="-342900">
                        <a:buFont typeface="Arial" panose="020B0604020202020204" pitchFamily="34" charset="0"/>
                        <a:buChar char="•"/>
                      </a:pPr>
                      <a:r>
                        <a:rPr lang="en-AU" sz="1800" baseline="0" dirty="0"/>
                        <a:t>Engage in global dialogues, eg: peacebuilding, cross-cultural, global citizenry</a:t>
                      </a:r>
                    </a:p>
                    <a:p>
                      <a:pPr marL="342900" indent="-342900">
                        <a:buFont typeface="Arial" panose="020B0604020202020204" pitchFamily="34" charset="0"/>
                        <a:buChar char="•"/>
                      </a:pPr>
                      <a:r>
                        <a:rPr lang="en-AU" sz="1800" dirty="0"/>
                        <a:t>Equity and empowerment of women helps everyone – SDG 5</a:t>
                      </a:r>
                    </a:p>
                    <a:p>
                      <a:pPr marL="0" indent="0">
                        <a:buFont typeface="Arial" panose="020B0604020202020204" pitchFamily="34" charset="0"/>
                        <a:buNone/>
                      </a:pPr>
                      <a:endParaRPr lang="en-AU" sz="1800" dirty="0"/>
                    </a:p>
                    <a:p>
                      <a:pPr marL="0" indent="0" algn="ctr">
                        <a:buFont typeface="Arial" panose="020B0604020202020204" pitchFamily="34" charset="0"/>
                        <a:buNone/>
                      </a:pPr>
                      <a:r>
                        <a:rPr lang="en-AU" sz="2400" i="1" dirty="0"/>
                        <a:t>Focus ICAI’s UN Relations on ToP approach (participatory methods) in</a:t>
                      </a:r>
                      <a:r>
                        <a:rPr lang="en-AU" sz="2400" i="1" baseline="0" dirty="0"/>
                        <a:t> the arenas of </a:t>
                      </a:r>
                      <a:r>
                        <a:rPr lang="en-AU" sz="2400" i="1" dirty="0"/>
                        <a:t> Women and Youth development</a:t>
                      </a:r>
                    </a:p>
                    <a:p>
                      <a:pPr marL="0" indent="0">
                        <a:buNone/>
                      </a:pPr>
                      <a:endParaRPr lang="en-AU" sz="1800" dirty="0"/>
                    </a:p>
                  </a:txBody>
                  <a:tcPr/>
                </a:tc>
                <a:tc>
                  <a:txBody>
                    <a:bodyPr/>
                    <a:lstStyle/>
                    <a:p>
                      <a:pPr marL="457200" indent="-457200">
                        <a:buAutoNum type="arabicPeriod"/>
                      </a:pPr>
                      <a:r>
                        <a:rPr lang="en-AU" sz="1800" dirty="0"/>
                        <a:t>Explore other accreditations in relation to Climate</a:t>
                      </a:r>
                      <a:r>
                        <a:rPr lang="en-AU" sz="1800" baseline="0" dirty="0"/>
                        <a:t> -</a:t>
                      </a:r>
                      <a:r>
                        <a:rPr lang="en-AU" sz="1800" dirty="0"/>
                        <a:t> UNFCC, UNEP</a:t>
                      </a:r>
                    </a:p>
                    <a:p>
                      <a:pPr marL="457200" indent="-457200">
                        <a:buAutoNum type="arabicPeriod"/>
                      </a:pPr>
                      <a:r>
                        <a:rPr lang="en-AU" sz="1800" dirty="0"/>
                        <a:t>Establish connections with other NGOs (5k associated with UN) through working groups</a:t>
                      </a:r>
                    </a:p>
                    <a:p>
                      <a:pPr marL="457200" indent="-457200">
                        <a:buAutoNum type="arabicPeriod"/>
                      </a:pPr>
                      <a:r>
                        <a:rPr lang="en-AU" sz="1800" dirty="0"/>
                        <a:t>Contribute to the next Statement on Status of</a:t>
                      </a:r>
                      <a:r>
                        <a:rPr lang="en-AU" sz="1800" baseline="0" dirty="0"/>
                        <a:t> </a:t>
                      </a:r>
                      <a:r>
                        <a:rPr lang="en-AU" sz="1800" dirty="0"/>
                        <a:t>Women Commission</a:t>
                      </a: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Meet the 1</a:t>
                      </a:r>
                      <a:r>
                        <a:rPr lang="en-AU" sz="1800" baseline="30000" dirty="0"/>
                        <a:t>st</a:t>
                      </a:r>
                      <a:r>
                        <a:rPr lang="en-AU" sz="1800" dirty="0"/>
                        <a:t> Thursday</a:t>
                      </a:r>
                      <a:r>
                        <a:rPr lang="en-AU" sz="1800" baseline="0" dirty="0"/>
                        <a:t> of the month. Next is Aug 4</a:t>
                      </a:r>
                      <a:r>
                        <a:rPr lang="en-AU" sz="1800" baseline="30000" dirty="0"/>
                        <a:t>th</a:t>
                      </a:r>
                      <a:r>
                        <a:rPr lang="en-AU" sz="1800" baseline="0" dirty="0"/>
                        <a:t>, new team members welcome!</a:t>
                      </a:r>
                      <a:endParaRPr lang="en-AU" sz="1800" dirty="0"/>
                    </a:p>
                  </a:txBody>
                  <a:tcPr/>
                </a:tc>
                <a:extLst>
                  <a:ext uri="{0D108BD9-81ED-4DB2-BD59-A6C34878D82A}">
                    <a16:rowId xmlns:a16="http://schemas.microsoft.com/office/drawing/2014/main" val="1670844168"/>
                  </a:ext>
                </a:extLst>
              </a:tr>
            </a:tbl>
          </a:graphicData>
        </a:graphic>
      </p:graphicFrame>
    </p:spTree>
    <p:extLst>
      <p:ext uri="{BB962C8B-B14F-4D97-AF65-F5344CB8AC3E}">
        <p14:creationId xmlns:p14="http://schemas.microsoft.com/office/powerpoint/2010/main" val="368843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342249" y="0"/>
            <a:ext cx="11414825"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400" b="1" dirty="0"/>
              <a:t>ASIA PACIFIC TEAM</a:t>
            </a:r>
            <a:endParaRPr sz="2400" b="1" dirty="0"/>
          </a:p>
        </p:txBody>
      </p:sp>
      <p:sp>
        <p:nvSpPr>
          <p:cNvPr id="165" name="Google Shape;165;p24"/>
          <p:cNvSpPr txBox="1">
            <a:spLocks noGrp="1"/>
          </p:cNvSpPr>
          <p:nvPr>
            <p:ph type="body" idx="1"/>
          </p:nvPr>
        </p:nvSpPr>
        <p:spPr>
          <a:xfrm>
            <a:off x="481750" y="1393275"/>
            <a:ext cx="5596800" cy="4978800"/>
          </a:xfrm>
          <a:prstGeom prst="rect">
            <a:avLst/>
          </a:prstGeom>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1100"/>
              <a:buFont typeface="Arial"/>
              <a:buNone/>
            </a:pPr>
            <a:r>
              <a:rPr lang="en-US" sz="1308" b="1" dirty="0"/>
              <a:t>Six Month report</a:t>
            </a:r>
            <a:endParaRPr sz="1308" b="1" dirty="0"/>
          </a:p>
          <a:p>
            <a:pPr marL="0" lvl="0" indent="0" algn="l" rtl="0">
              <a:lnSpc>
                <a:spcPct val="95000"/>
              </a:lnSpc>
              <a:spcBef>
                <a:spcPts val="0"/>
              </a:spcBef>
              <a:spcAft>
                <a:spcPts val="0"/>
              </a:spcAft>
              <a:buClr>
                <a:schemeClr val="dk1"/>
              </a:buClr>
              <a:buSzPts val="1100"/>
              <a:buFont typeface="Arial"/>
              <a:buNone/>
            </a:pPr>
            <a:r>
              <a:rPr lang="en-US" sz="1308" b="1" dirty="0"/>
              <a:t> </a:t>
            </a:r>
            <a:endParaRPr sz="1308" b="1" dirty="0"/>
          </a:p>
          <a:p>
            <a:pPr marL="0" lvl="0" indent="0" algn="l" rtl="0">
              <a:lnSpc>
                <a:spcPct val="95000"/>
              </a:lnSpc>
              <a:spcBef>
                <a:spcPts val="0"/>
              </a:spcBef>
              <a:spcAft>
                <a:spcPts val="0"/>
              </a:spcAft>
              <a:buClr>
                <a:schemeClr val="dk1"/>
              </a:buClr>
              <a:buSzPts val="1100"/>
              <a:buFont typeface="Arial"/>
              <a:buNone/>
            </a:pPr>
            <a:r>
              <a:rPr lang="en-US" sz="1308" b="1" dirty="0"/>
              <a:t>What makes a difference with APRM?</a:t>
            </a:r>
            <a:endParaRPr sz="1308" b="1" dirty="0"/>
          </a:p>
          <a:p>
            <a:pPr marL="457200" lvl="0" indent="0" algn="l" rtl="0">
              <a:lnSpc>
                <a:spcPct val="95000"/>
              </a:lnSpc>
              <a:spcBef>
                <a:spcPts val="1200"/>
              </a:spcBef>
              <a:spcAft>
                <a:spcPts val="0"/>
              </a:spcAft>
              <a:buClr>
                <a:schemeClr val="dk1"/>
              </a:buClr>
              <a:buSzPts val="1100"/>
              <a:buFont typeface="Arial"/>
              <a:buNone/>
            </a:pPr>
            <a:r>
              <a:rPr lang="en-US" sz="1108" dirty="0">
                <a:latin typeface="Times New Roman"/>
                <a:ea typeface="Times New Roman"/>
                <a:cs typeface="Times New Roman"/>
                <a:sym typeface="Times New Roman"/>
              </a:rPr>
              <a:t>·</a:t>
            </a:r>
            <a:r>
              <a:rPr lang="en-US" sz="808" dirty="0">
                <a:latin typeface="Times New Roman"/>
                <a:ea typeface="Times New Roman"/>
                <a:cs typeface="Times New Roman"/>
                <a:sym typeface="Times New Roman"/>
              </a:rPr>
              <a:t>   	</a:t>
            </a:r>
            <a:r>
              <a:rPr lang="en-US" sz="1308" dirty="0"/>
              <a:t>Monthly gathering allows exchange of information from across our own region but also as others connect it can across the ICA network.  Its like a family gathering every month.</a:t>
            </a:r>
            <a:endParaRPr sz="1308" dirty="0"/>
          </a:p>
          <a:p>
            <a:pPr marL="457200" lvl="0" indent="0" algn="l" rtl="0">
              <a:lnSpc>
                <a:spcPct val="95000"/>
              </a:lnSpc>
              <a:spcBef>
                <a:spcPts val="1200"/>
              </a:spcBef>
              <a:spcAft>
                <a:spcPts val="0"/>
              </a:spcAft>
              <a:buClr>
                <a:schemeClr val="dk1"/>
              </a:buClr>
              <a:buSzPts val="1100"/>
              <a:buFont typeface="Arial"/>
              <a:buNone/>
            </a:pPr>
            <a:r>
              <a:rPr lang="en-US" sz="1108" dirty="0">
                <a:latin typeface="Times New Roman"/>
                <a:ea typeface="Times New Roman"/>
                <a:cs typeface="Times New Roman"/>
                <a:sym typeface="Times New Roman"/>
              </a:rPr>
              <a:t>·</a:t>
            </a:r>
            <a:r>
              <a:rPr lang="en-US" sz="808" dirty="0">
                <a:latin typeface="Times New Roman"/>
                <a:ea typeface="Times New Roman"/>
                <a:cs typeface="Times New Roman"/>
                <a:sym typeface="Times New Roman"/>
              </a:rPr>
              <a:t>   	</a:t>
            </a:r>
            <a:r>
              <a:rPr lang="en-US" sz="1308" dirty="0"/>
              <a:t>Regional gatherings before the pandemic were face to face I can still remember my many meetings are many meetings like in India and Nepal, </a:t>
            </a:r>
            <a:r>
              <a:rPr lang="en-US" sz="1308" dirty="0" err="1"/>
              <a:t>etc</a:t>
            </a:r>
            <a:r>
              <a:rPr lang="en-US" sz="1308" dirty="0"/>
              <a:t> </a:t>
            </a:r>
            <a:r>
              <a:rPr lang="en-US" sz="1308" dirty="0" err="1"/>
              <a:t>etc.Views</a:t>
            </a:r>
            <a:r>
              <a:rPr lang="en-US" sz="1308" dirty="0"/>
              <a:t> of what people are doing and here reports about them makes a lot of difference. Once you've seen the physical layout of the place.</a:t>
            </a:r>
            <a:endParaRPr sz="1308" dirty="0"/>
          </a:p>
          <a:p>
            <a:pPr marL="457200" lvl="0" indent="0" algn="l" rtl="0">
              <a:lnSpc>
                <a:spcPct val="95000"/>
              </a:lnSpc>
              <a:spcBef>
                <a:spcPts val="1200"/>
              </a:spcBef>
              <a:spcAft>
                <a:spcPts val="0"/>
              </a:spcAft>
              <a:buClr>
                <a:schemeClr val="dk1"/>
              </a:buClr>
              <a:buSzPts val="1100"/>
              <a:buFont typeface="Arial"/>
              <a:buNone/>
            </a:pPr>
            <a:r>
              <a:rPr lang="en-US" sz="1108" dirty="0">
                <a:latin typeface="Times New Roman"/>
                <a:ea typeface="Times New Roman"/>
                <a:cs typeface="Times New Roman"/>
                <a:sym typeface="Times New Roman"/>
              </a:rPr>
              <a:t>·</a:t>
            </a:r>
            <a:r>
              <a:rPr lang="en-US" sz="808" dirty="0">
                <a:latin typeface="Times New Roman"/>
                <a:ea typeface="Times New Roman"/>
                <a:cs typeface="Times New Roman"/>
                <a:sym typeface="Times New Roman"/>
              </a:rPr>
              <a:t>   	</a:t>
            </a:r>
            <a:r>
              <a:rPr lang="en-US" sz="1308" dirty="0"/>
              <a:t>And another thing that draws me to this meeting is the consistent support for community development across all the people that are involved that's my interest and I see it happening over and over, I see a Nepal was in India and Nepal,   </a:t>
            </a:r>
            <a:endParaRPr sz="1308" dirty="0"/>
          </a:p>
          <a:p>
            <a:pPr marL="457200" lvl="0" indent="0" algn="l" rtl="0">
              <a:lnSpc>
                <a:spcPct val="95000"/>
              </a:lnSpc>
              <a:spcBef>
                <a:spcPts val="1200"/>
              </a:spcBef>
              <a:spcAft>
                <a:spcPts val="0"/>
              </a:spcAft>
              <a:buClr>
                <a:schemeClr val="dk1"/>
              </a:buClr>
              <a:buSzPts val="1100"/>
              <a:buFont typeface="Arial"/>
              <a:buNone/>
            </a:pPr>
            <a:r>
              <a:rPr lang="en-US" sz="1108" dirty="0">
                <a:latin typeface="Times New Roman"/>
                <a:ea typeface="Times New Roman"/>
                <a:cs typeface="Times New Roman"/>
                <a:sym typeface="Times New Roman"/>
              </a:rPr>
              <a:t>·</a:t>
            </a:r>
            <a:r>
              <a:rPr lang="en-US" sz="808" dirty="0">
                <a:latin typeface="Times New Roman"/>
                <a:ea typeface="Times New Roman"/>
                <a:cs typeface="Times New Roman"/>
                <a:sym typeface="Times New Roman"/>
              </a:rPr>
              <a:t>   	</a:t>
            </a:r>
            <a:r>
              <a:rPr lang="en-US" sz="1308" dirty="0"/>
              <a:t>This organization represents people that are doing a lot of different things for for people that really are needing needing the support they don't get any place else.</a:t>
            </a:r>
            <a:endParaRPr sz="1308" dirty="0"/>
          </a:p>
          <a:p>
            <a:pPr marL="457200" lvl="0" indent="0" algn="l" rtl="0">
              <a:lnSpc>
                <a:spcPct val="95000"/>
              </a:lnSpc>
              <a:spcBef>
                <a:spcPts val="1200"/>
              </a:spcBef>
              <a:spcAft>
                <a:spcPts val="1200"/>
              </a:spcAft>
              <a:buNone/>
            </a:pPr>
            <a:r>
              <a:rPr lang="en-US" sz="1108" dirty="0">
                <a:latin typeface="Times New Roman"/>
                <a:ea typeface="Times New Roman"/>
                <a:cs typeface="Times New Roman"/>
                <a:sym typeface="Times New Roman"/>
              </a:rPr>
              <a:t>·</a:t>
            </a:r>
            <a:r>
              <a:rPr lang="en-US" sz="808" dirty="0">
                <a:latin typeface="Times New Roman"/>
                <a:ea typeface="Times New Roman"/>
                <a:cs typeface="Times New Roman"/>
                <a:sym typeface="Times New Roman"/>
              </a:rPr>
              <a:t>   	</a:t>
            </a:r>
            <a:r>
              <a:rPr lang="en-US" sz="1308" dirty="0"/>
              <a:t>I see this is unique in that way that they provide the kinds of support that is other organizations do not I think especially in Top and community development.</a:t>
            </a:r>
            <a:endParaRPr sz="2908" dirty="0"/>
          </a:p>
        </p:txBody>
      </p:sp>
      <p:sp>
        <p:nvSpPr>
          <p:cNvPr id="166" name="Google Shape;166;p24"/>
          <p:cNvSpPr txBox="1">
            <a:spLocks noGrp="1"/>
          </p:cNvSpPr>
          <p:nvPr>
            <p:ph type="body" idx="1"/>
          </p:nvPr>
        </p:nvSpPr>
        <p:spPr>
          <a:xfrm>
            <a:off x="6516675" y="1046399"/>
            <a:ext cx="5240400" cy="5325600"/>
          </a:xfrm>
          <a:prstGeom prst="rect">
            <a:avLst/>
          </a:prstGeom>
        </p:spPr>
        <p:txBody>
          <a:bodyPr spcFirstLastPara="1" wrap="square" lIns="91425" tIns="45700" rIns="91425" bIns="45700" anchor="t" anchorCtr="0">
            <a:noAutofit/>
          </a:bodyPr>
          <a:lstStyle/>
          <a:p>
            <a:pPr marL="0" lvl="0" indent="0" algn="l" rtl="0">
              <a:lnSpc>
                <a:spcPct val="95000"/>
              </a:lnSpc>
              <a:spcBef>
                <a:spcPts val="0"/>
              </a:spcBef>
              <a:spcAft>
                <a:spcPts val="0"/>
              </a:spcAft>
              <a:buSzPts val="935"/>
              <a:buNone/>
            </a:pPr>
            <a:r>
              <a:rPr lang="en-US" sz="1220" b="1" dirty="0"/>
              <a:t>Accomplishments</a:t>
            </a:r>
            <a:endParaRPr sz="1220" b="1" dirty="0"/>
          </a:p>
          <a:p>
            <a:pPr marL="457200" lvl="0" indent="-306070" algn="l" rtl="0">
              <a:lnSpc>
                <a:spcPct val="95000"/>
              </a:lnSpc>
              <a:spcBef>
                <a:spcPts val="1500"/>
              </a:spcBef>
              <a:spcAft>
                <a:spcPts val="0"/>
              </a:spcAft>
              <a:buSzPts val="1220"/>
              <a:buFont typeface="Calibri"/>
              <a:buChar char="●"/>
            </a:pPr>
            <a:r>
              <a:rPr lang="en-US" sz="1220" dirty="0"/>
              <a:t>Monthly gatherings</a:t>
            </a:r>
            <a:endParaRPr sz="1220" dirty="0"/>
          </a:p>
          <a:p>
            <a:pPr marL="914400" lvl="1" indent="-306069" algn="l" rtl="0">
              <a:lnSpc>
                <a:spcPct val="95000"/>
              </a:lnSpc>
              <a:spcBef>
                <a:spcPts val="0"/>
              </a:spcBef>
              <a:spcAft>
                <a:spcPts val="0"/>
              </a:spcAft>
              <a:buSzPts val="1220"/>
              <a:buFont typeface="Calibri"/>
              <a:buChar char="○"/>
            </a:pPr>
            <a:r>
              <a:rPr lang="en-US" sz="1220" dirty="0"/>
              <a:t>ICAI vision and structure review</a:t>
            </a:r>
            <a:endParaRPr sz="1220" dirty="0"/>
          </a:p>
          <a:p>
            <a:pPr marL="914400" lvl="1" indent="-306069" algn="l" rtl="0">
              <a:lnSpc>
                <a:spcPct val="95000"/>
              </a:lnSpc>
              <a:spcBef>
                <a:spcPts val="0"/>
              </a:spcBef>
              <a:spcAft>
                <a:spcPts val="0"/>
              </a:spcAft>
              <a:buSzPts val="1220"/>
              <a:buFont typeface="Calibri"/>
              <a:buChar char="○"/>
            </a:pPr>
            <a:r>
              <a:rPr lang="en-US" sz="1220" dirty="0"/>
              <a:t>Regional Conference</a:t>
            </a:r>
            <a:endParaRPr sz="1220" dirty="0"/>
          </a:p>
          <a:p>
            <a:pPr marL="914400" lvl="1" indent="-306069" algn="l" rtl="0">
              <a:lnSpc>
                <a:spcPct val="95000"/>
              </a:lnSpc>
              <a:spcBef>
                <a:spcPts val="0"/>
              </a:spcBef>
              <a:spcAft>
                <a:spcPts val="0"/>
              </a:spcAft>
              <a:buSzPts val="1220"/>
              <a:buFont typeface="Calibri"/>
              <a:buChar char="○"/>
            </a:pPr>
            <a:r>
              <a:rPr lang="en-US" sz="1220" dirty="0"/>
              <a:t>Nepal Fundraising</a:t>
            </a:r>
            <a:endParaRPr sz="1220" dirty="0"/>
          </a:p>
          <a:p>
            <a:pPr marL="457200" lvl="0" indent="-306070" algn="l" rtl="0">
              <a:lnSpc>
                <a:spcPct val="95000"/>
              </a:lnSpc>
              <a:spcBef>
                <a:spcPts val="0"/>
              </a:spcBef>
              <a:spcAft>
                <a:spcPts val="0"/>
              </a:spcAft>
              <a:buSzPts val="1220"/>
              <a:buFont typeface="Calibri"/>
              <a:buChar char="●"/>
            </a:pPr>
            <a:r>
              <a:rPr lang="en-US" sz="1220" dirty="0"/>
              <a:t>Cross ICA sharing and collaboration multiple projects among members</a:t>
            </a:r>
            <a:endParaRPr sz="1220" dirty="0"/>
          </a:p>
          <a:p>
            <a:pPr marL="914400" lvl="1" indent="-306069" algn="l" rtl="0">
              <a:lnSpc>
                <a:spcPct val="95000"/>
              </a:lnSpc>
              <a:spcBef>
                <a:spcPts val="0"/>
              </a:spcBef>
              <a:spcAft>
                <a:spcPts val="0"/>
              </a:spcAft>
              <a:buSzPts val="1220"/>
              <a:buFont typeface="Calibri"/>
              <a:buChar char="○"/>
            </a:pPr>
            <a:r>
              <a:rPr lang="en-US" sz="1220" dirty="0"/>
              <a:t>Fund raising interchange Nepal Bangladesh India</a:t>
            </a:r>
            <a:endParaRPr sz="1220" dirty="0"/>
          </a:p>
          <a:p>
            <a:pPr marL="914400" lvl="1" indent="-306069" algn="l" rtl="0">
              <a:lnSpc>
                <a:spcPct val="95000"/>
              </a:lnSpc>
              <a:spcBef>
                <a:spcPts val="0"/>
              </a:spcBef>
              <a:spcAft>
                <a:spcPts val="0"/>
              </a:spcAft>
              <a:buSzPts val="1220"/>
              <a:buFont typeface="Calibri"/>
              <a:buChar char="○"/>
            </a:pPr>
            <a:r>
              <a:rPr lang="en-US" sz="1220" dirty="0"/>
              <a:t>Facilitation trainings hosted by ICA Taiwan with Nepal India and other members participating</a:t>
            </a:r>
            <a:endParaRPr sz="1220" dirty="0"/>
          </a:p>
          <a:p>
            <a:pPr marL="457200" lvl="0" indent="-306070" algn="l" rtl="0">
              <a:lnSpc>
                <a:spcPct val="95000"/>
              </a:lnSpc>
              <a:spcBef>
                <a:spcPts val="0"/>
              </a:spcBef>
              <a:spcAft>
                <a:spcPts val="0"/>
              </a:spcAft>
              <a:buSzPts val="1220"/>
              <a:buFont typeface="Calibri"/>
              <a:buChar char="●"/>
            </a:pPr>
            <a:r>
              <a:rPr lang="en-US" sz="1220" dirty="0"/>
              <a:t>Spear-heading ICAI restructure &amp; global teams</a:t>
            </a:r>
            <a:endParaRPr sz="1220" dirty="0"/>
          </a:p>
          <a:p>
            <a:pPr marL="457200" lvl="0" indent="-306070" algn="l" rtl="0">
              <a:lnSpc>
                <a:spcPct val="95000"/>
              </a:lnSpc>
              <a:spcBef>
                <a:spcPts val="0"/>
              </a:spcBef>
              <a:spcAft>
                <a:spcPts val="0"/>
              </a:spcAft>
              <a:buSzPts val="1220"/>
              <a:buFont typeface="Calibri"/>
              <a:buChar char="●"/>
            </a:pPr>
            <a:r>
              <a:rPr lang="en-US" sz="1220" dirty="0"/>
              <a:t>Regular participation from new colleagues and many not from member nations across Asia and other regions – For professional development and as an opportunity to experience and share our ICA culture</a:t>
            </a:r>
            <a:endParaRPr sz="1220" dirty="0"/>
          </a:p>
          <a:p>
            <a:pPr marL="0" lvl="0" indent="0" algn="l" rtl="0">
              <a:lnSpc>
                <a:spcPct val="95000"/>
              </a:lnSpc>
              <a:spcBef>
                <a:spcPts val="0"/>
              </a:spcBef>
              <a:spcAft>
                <a:spcPts val="0"/>
              </a:spcAft>
              <a:buSzPts val="935"/>
              <a:buNone/>
            </a:pPr>
            <a:endParaRPr sz="1220" b="1" dirty="0"/>
          </a:p>
          <a:p>
            <a:pPr marL="0" lvl="0" indent="0" algn="l" rtl="0">
              <a:lnSpc>
                <a:spcPct val="95000"/>
              </a:lnSpc>
              <a:spcBef>
                <a:spcPts val="0"/>
              </a:spcBef>
              <a:spcAft>
                <a:spcPts val="0"/>
              </a:spcAft>
              <a:buSzPts val="935"/>
              <a:buNone/>
            </a:pPr>
            <a:r>
              <a:rPr lang="en-US" sz="1220" b="1" dirty="0"/>
              <a:t>Challenges and next steps:</a:t>
            </a:r>
            <a:endParaRPr sz="1220" b="1" dirty="0"/>
          </a:p>
          <a:p>
            <a:pPr marL="457200" lvl="0" indent="-306070" algn="l" rtl="0">
              <a:lnSpc>
                <a:spcPct val="95000"/>
              </a:lnSpc>
              <a:spcBef>
                <a:spcPts val="1500"/>
              </a:spcBef>
              <a:spcAft>
                <a:spcPts val="0"/>
              </a:spcAft>
              <a:buSzPts val="1220"/>
              <a:buFont typeface="Calibri"/>
              <a:buChar char="●"/>
            </a:pPr>
            <a:r>
              <a:rPr lang="en-US" sz="1220" dirty="0"/>
              <a:t>An Asia- Pacific/global conference – focus? Purpose? Timing?</a:t>
            </a:r>
            <a:endParaRPr sz="1220" dirty="0"/>
          </a:p>
          <a:p>
            <a:pPr marL="457200" lvl="0" indent="-306070" algn="l" rtl="0">
              <a:lnSpc>
                <a:spcPct val="95000"/>
              </a:lnSpc>
              <a:spcBef>
                <a:spcPts val="0"/>
              </a:spcBef>
              <a:spcAft>
                <a:spcPts val="0"/>
              </a:spcAft>
              <a:buSzPts val="1220"/>
              <a:buFont typeface="Calibri"/>
              <a:buChar char="●"/>
            </a:pPr>
            <a:r>
              <a:rPr lang="en-US" sz="1220" dirty="0"/>
              <a:t>What is our focus now?  What is the mission and task - the next leap?</a:t>
            </a:r>
            <a:endParaRPr sz="1220" dirty="0"/>
          </a:p>
          <a:p>
            <a:pPr marL="457200" lvl="0" indent="-306070" algn="l" rtl="0">
              <a:lnSpc>
                <a:spcPct val="95000"/>
              </a:lnSpc>
              <a:spcBef>
                <a:spcPts val="0"/>
              </a:spcBef>
              <a:spcAft>
                <a:spcPts val="0"/>
              </a:spcAft>
              <a:buSzPts val="1220"/>
              <a:buFont typeface="Calibri"/>
              <a:buChar char="●"/>
            </a:pPr>
            <a:r>
              <a:rPr lang="en-US" sz="1220" dirty="0"/>
              <a:t>Sustainability of some ICA’s</a:t>
            </a:r>
            <a:endParaRPr sz="1220" dirty="0"/>
          </a:p>
          <a:p>
            <a:pPr marL="457200" lvl="0" indent="-306070" algn="l" rtl="0">
              <a:lnSpc>
                <a:spcPct val="95000"/>
              </a:lnSpc>
              <a:spcBef>
                <a:spcPts val="0"/>
              </a:spcBef>
              <a:spcAft>
                <a:spcPts val="0"/>
              </a:spcAft>
              <a:buSzPts val="1220"/>
              <a:buFont typeface="Calibri"/>
              <a:buChar char="●"/>
            </a:pPr>
            <a:r>
              <a:rPr lang="en-US" sz="1220" dirty="0"/>
              <a:t>Implementation of global and regional team work</a:t>
            </a:r>
            <a:endParaRPr sz="1220" dirty="0"/>
          </a:p>
          <a:p>
            <a:pPr marL="457200" lvl="0" indent="-306070" algn="l" rtl="0">
              <a:lnSpc>
                <a:spcPct val="95000"/>
              </a:lnSpc>
              <a:spcBef>
                <a:spcPts val="0"/>
              </a:spcBef>
              <a:spcAft>
                <a:spcPts val="0"/>
              </a:spcAft>
              <a:buSzPts val="1220"/>
              <a:buFont typeface="Calibri"/>
              <a:buChar char="●"/>
            </a:pPr>
            <a:r>
              <a:rPr lang="en-US" sz="1220" dirty="0"/>
              <a:t>New projects</a:t>
            </a:r>
            <a:endParaRPr sz="1220" dirty="0"/>
          </a:p>
          <a:p>
            <a:pPr marL="749300" lvl="0" indent="-279400" algn="l" rtl="0">
              <a:lnSpc>
                <a:spcPct val="95000"/>
              </a:lnSpc>
              <a:spcBef>
                <a:spcPts val="0"/>
              </a:spcBef>
              <a:spcAft>
                <a:spcPts val="0"/>
              </a:spcAft>
              <a:buSzPts val="935"/>
              <a:buNone/>
            </a:pPr>
            <a:r>
              <a:rPr lang="en-US" sz="1050" dirty="0">
                <a:latin typeface="Calibri"/>
                <a:ea typeface="Calibri"/>
                <a:cs typeface="Calibri"/>
                <a:sym typeface="Calibri"/>
              </a:rPr>
              <a:t>·</a:t>
            </a:r>
            <a:r>
              <a:rPr lang="en-US" sz="795" dirty="0">
                <a:latin typeface="Times New Roman"/>
                <a:ea typeface="Times New Roman"/>
                <a:cs typeface="Times New Roman"/>
                <a:sym typeface="Times New Roman"/>
              </a:rPr>
              <a:t>     	</a:t>
            </a:r>
            <a:r>
              <a:rPr lang="en-US" sz="1220" dirty="0"/>
              <a:t>Learning basket</a:t>
            </a:r>
            <a:endParaRPr sz="1220" dirty="0"/>
          </a:p>
          <a:p>
            <a:pPr marL="749300" lvl="0" indent="-279400" algn="l" rtl="0">
              <a:lnSpc>
                <a:spcPct val="95000"/>
              </a:lnSpc>
              <a:spcBef>
                <a:spcPts val="0"/>
              </a:spcBef>
              <a:spcAft>
                <a:spcPts val="0"/>
              </a:spcAft>
              <a:buSzPts val="935"/>
              <a:buNone/>
            </a:pPr>
            <a:r>
              <a:rPr lang="en-US" sz="1050" dirty="0">
                <a:latin typeface="Calibri"/>
                <a:ea typeface="Calibri"/>
                <a:cs typeface="Calibri"/>
                <a:sym typeface="Calibri"/>
              </a:rPr>
              <a:t>·</a:t>
            </a:r>
            <a:r>
              <a:rPr lang="en-US" sz="795" dirty="0">
                <a:latin typeface="Times New Roman"/>
                <a:ea typeface="Times New Roman"/>
                <a:cs typeface="Times New Roman"/>
                <a:sym typeface="Times New Roman"/>
              </a:rPr>
              <a:t>     	</a:t>
            </a:r>
            <a:r>
              <a:rPr lang="en-US" sz="1220" dirty="0"/>
              <a:t>Social Artistry</a:t>
            </a:r>
            <a:endParaRPr sz="1220" dirty="0"/>
          </a:p>
          <a:p>
            <a:pPr marL="749300" lvl="0" indent="-279400" algn="l" rtl="0">
              <a:lnSpc>
                <a:spcPct val="95000"/>
              </a:lnSpc>
              <a:spcBef>
                <a:spcPts val="0"/>
              </a:spcBef>
              <a:spcAft>
                <a:spcPts val="0"/>
              </a:spcAft>
              <a:buSzPts val="935"/>
              <a:buNone/>
            </a:pPr>
            <a:r>
              <a:rPr lang="en-US" sz="1050" dirty="0">
                <a:latin typeface="Calibri"/>
                <a:ea typeface="Calibri"/>
                <a:cs typeface="Calibri"/>
                <a:sym typeface="Calibri"/>
              </a:rPr>
              <a:t>·</a:t>
            </a:r>
            <a:r>
              <a:rPr lang="en-US" sz="795" dirty="0">
                <a:latin typeface="Times New Roman"/>
                <a:ea typeface="Times New Roman"/>
                <a:cs typeface="Times New Roman"/>
                <a:sym typeface="Times New Roman"/>
              </a:rPr>
              <a:t>     	</a:t>
            </a:r>
            <a:r>
              <a:rPr lang="en-US" sz="1220" dirty="0"/>
              <a:t>How do we learn from our experiences and do more disciplined review?</a:t>
            </a:r>
            <a:endParaRPr sz="1220" dirty="0"/>
          </a:p>
          <a:p>
            <a:pPr marL="0" lvl="0" indent="0" algn="l" rtl="0">
              <a:lnSpc>
                <a:spcPct val="70000"/>
              </a:lnSpc>
              <a:spcBef>
                <a:spcPts val="1000"/>
              </a:spcBef>
              <a:spcAft>
                <a:spcPts val="0"/>
              </a:spcAft>
              <a:buSzPts val="935"/>
              <a:buNone/>
            </a:pPr>
            <a:endParaRPr sz="258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38063940"/>
              </p:ext>
            </p:extLst>
          </p:nvPr>
        </p:nvGraphicFramePr>
        <p:xfrm>
          <a:off x="102639" y="73563"/>
          <a:ext cx="11961034" cy="4297680"/>
        </p:xfrm>
        <a:graphic>
          <a:graphicData uri="http://schemas.openxmlformats.org/drawingml/2006/table">
            <a:tbl>
              <a:tblPr firstRow="1" bandRow="1">
                <a:tableStyleId>{5C22544A-7EE6-4342-B048-85BDC9FD1C3A}</a:tableStyleId>
              </a:tblPr>
              <a:tblGrid>
                <a:gridCol w="5980517">
                  <a:extLst>
                    <a:ext uri="{9D8B030D-6E8A-4147-A177-3AD203B41FA5}">
                      <a16:colId xmlns:a16="http://schemas.microsoft.com/office/drawing/2014/main" val="2272487789"/>
                    </a:ext>
                  </a:extLst>
                </a:gridCol>
                <a:gridCol w="5980517">
                  <a:extLst>
                    <a:ext uri="{9D8B030D-6E8A-4147-A177-3AD203B41FA5}">
                      <a16:colId xmlns:a16="http://schemas.microsoft.com/office/drawing/2014/main" val="664122557"/>
                    </a:ext>
                  </a:extLst>
                </a:gridCol>
              </a:tblGrid>
              <a:tr h="370840">
                <a:tc gridSpan="2">
                  <a:txBody>
                    <a:bodyPr/>
                    <a:lstStyle/>
                    <a:p>
                      <a:pPr algn="ctr"/>
                      <a:r>
                        <a:rPr lang="en-AU" sz="2400" dirty="0"/>
                        <a:t>GLOBAL CONFERENCE TEAM</a:t>
                      </a:r>
                    </a:p>
                  </a:txBody>
                  <a:tcPr/>
                </a:tc>
                <a:tc hMerge="1">
                  <a:txBody>
                    <a:bodyPr/>
                    <a:lstStyle/>
                    <a:p>
                      <a:endParaRPr lang="en-AU"/>
                    </a:p>
                  </a:txBody>
                  <a:tcPr/>
                </a:tc>
                <a:extLst>
                  <a:ext uri="{0D108BD9-81ED-4DB2-BD59-A6C34878D82A}">
                    <a16:rowId xmlns:a16="http://schemas.microsoft.com/office/drawing/2014/main" val="1185215922"/>
                  </a:ext>
                </a:extLst>
              </a:tr>
              <a:tr h="370840">
                <a:tc>
                  <a:txBody>
                    <a:bodyPr/>
                    <a:lstStyle/>
                    <a:p>
                      <a:pPr algn="ctr"/>
                      <a:r>
                        <a:rPr lang="en-AU" sz="2400" dirty="0"/>
                        <a:t>Accomplishments</a:t>
                      </a:r>
                    </a:p>
                  </a:txBody>
                  <a:tcPr/>
                </a:tc>
                <a:tc>
                  <a:txBody>
                    <a:bodyPr/>
                    <a:lstStyle/>
                    <a:p>
                      <a:pPr algn="ctr"/>
                      <a:r>
                        <a:rPr lang="en-AU" sz="2400" dirty="0"/>
                        <a:t>Next 6-12 months</a:t>
                      </a:r>
                    </a:p>
                  </a:txBody>
                  <a:tcPr/>
                </a:tc>
                <a:extLst>
                  <a:ext uri="{0D108BD9-81ED-4DB2-BD59-A6C34878D82A}">
                    <a16:rowId xmlns:a16="http://schemas.microsoft.com/office/drawing/2014/main" val="3076883090"/>
                  </a:ext>
                </a:extLst>
              </a:tr>
              <a:tr h="370840">
                <a:tc>
                  <a:txBody>
                    <a:bodyPr/>
                    <a:lstStyle/>
                    <a:p>
                      <a:pPr marL="342900" indent="-342900">
                        <a:buAutoNum type="arabicPeriod"/>
                      </a:pPr>
                      <a:r>
                        <a:rPr lang="en" altLang="zh-TW" sz="2400" kern="1200" dirty="0">
                          <a:solidFill>
                            <a:schemeClr val="dk1"/>
                          </a:solidFill>
                          <a:effectLst/>
                          <a:latin typeface="+mn-lt"/>
                          <a:ea typeface="+mn-ea"/>
                          <a:cs typeface="+mn-cs"/>
                        </a:rPr>
                        <a:t>Conversation with Global Research Network , ICA APRM, ICA Africa.</a:t>
                      </a:r>
                    </a:p>
                    <a:p>
                      <a:pPr marL="342900" indent="-342900">
                        <a:buAutoNum type="arabicPeriod"/>
                      </a:pPr>
                      <a:endParaRPr lang="en" altLang="zh-TW" sz="2400" kern="1200" dirty="0">
                        <a:solidFill>
                          <a:schemeClr val="dk1"/>
                        </a:solidFill>
                        <a:effectLst/>
                        <a:latin typeface="+mn-lt"/>
                        <a:ea typeface="+mn-ea"/>
                        <a:cs typeface="+mn-cs"/>
                      </a:endParaRPr>
                    </a:p>
                    <a:p>
                      <a:r>
                        <a:rPr lang="en" altLang="zh-TW" sz="2400" b="1" kern="1200" dirty="0">
                          <a:solidFill>
                            <a:schemeClr val="dk1"/>
                          </a:solidFill>
                          <a:effectLst/>
                          <a:latin typeface="+mn-lt"/>
                          <a:ea typeface="+mn-ea"/>
                          <a:cs typeface="+mn-cs"/>
                        </a:rPr>
                        <a:t>Current image: </a:t>
                      </a:r>
                      <a:endParaRPr lang="en" altLang="zh-TW" sz="2400" dirty="0">
                        <a:effectLst/>
                      </a:endParaRPr>
                    </a:p>
                    <a:p>
                      <a:r>
                        <a:rPr lang="en" altLang="zh-TW" sz="2400" kern="1200" dirty="0">
                          <a:solidFill>
                            <a:schemeClr val="dk1"/>
                          </a:solidFill>
                          <a:effectLst/>
                          <a:latin typeface="+mn-lt"/>
                          <a:ea typeface="+mn-ea"/>
                          <a:cs typeface="+mn-cs"/>
                        </a:rPr>
                        <a:t>●  2022: Regional virtual conferences (and other network groups like Top Network, Research) </a:t>
                      </a:r>
                    </a:p>
                    <a:p>
                      <a:r>
                        <a:rPr lang="en" altLang="zh-TW" sz="2400" kern="1200" dirty="0">
                          <a:solidFill>
                            <a:schemeClr val="dk1"/>
                          </a:solidFill>
                          <a:effectLst/>
                          <a:latin typeface="+mn-lt"/>
                          <a:ea typeface="+mn-ea"/>
                          <a:cs typeface="+mn-cs"/>
                        </a:rPr>
                        <a:t>●  2024: Global hybrid conference (Africa)</a:t>
                      </a:r>
                    </a:p>
                    <a:p>
                      <a:r>
                        <a:rPr lang="en" altLang="zh-TW" sz="2400" kern="1200" dirty="0">
                          <a:solidFill>
                            <a:schemeClr val="dk1"/>
                          </a:solidFill>
                          <a:effectLst/>
                          <a:latin typeface="+mn-lt"/>
                          <a:ea typeface="+mn-ea"/>
                          <a:cs typeface="+mn-cs"/>
                        </a:rPr>
                        <a:t> </a:t>
                      </a:r>
                    </a:p>
                  </a:txBody>
                  <a:tcPr/>
                </a:tc>
                <a:tc>
                  <a:txBody>
                    <a:bodyPr/>
                    <a:lstStyle/>
                    <a:p>
                      <a:pPr marL="342900" indent="-342900">
                        <a:buAutoNum type="arabicPeriod"/>
                      </a:pPr>
                      <a:r>
                        <a:rPr lang="en-AU" sz="2400" dirty="0"/>
                        <a:t>Because there are lots of global conversations already going on, we will temporarily stop this team activity until there is a clear requirement. </a:t>
                      </a:r>
                    </a:p>
                    <a:p>
                      <a:pPr marL="0" indent="0">
                        <a:buNone/>
                      </a:pPr>
                      <a:endParaRPr lang="en-AU" sz="2400" dirty="0"/>
                    </a:p>
                  </a:txBody>
                  <a:tcPr/>
                </a:tc>
                <a:extLst>
                  <a:ext uri="{0D108BD9-81ED-4DB2-BD59-A6C34878D82A}">
                    <a16:rowId xmlns:a16="http://schemas.microsoft.com/office/drawing/2014/main" val="1670844168"/>
                  </a:ext>
                </a:extLst>
              </a:tr>
            </a:tbl>
          </a:graphicData>
        </a:graphic>
      </p:graphicFrame>
    </p:spTree>
    <p:extLst>
      <p:ext uri="{BB962C8B-B14F-4D97-AF65-F5344CB8AC3E}">
        <p14:creationId xmlns:p14="http://schemas.microsoft.com/office/powerpoint/2010/main" val="215240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603525"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sz="4000" b="1" dirty="0"/>
              <a:t>Recommendations:</a:t>
            </a:r>
            <a:endParaRPr sz="4000" b="1" dirty="0"/>
          </a:p>
        </p:txBody>
      </p:sp>
      <p:sp>
        <p:nvSpPr>
          <p:cNvPr id="187" name="Google Shape;187;p27"/>
          <p:cNvSpPr txBox="1"/>
          <p:nvPr/>
        </p:nvSpPr>
        <p:spPr>
          <a:xfrm>
            <a:off x="9040482" y="6581962"/>
            <a:ext cx="2844900" cy="477000"/>
          </a:xfrm>
          <a:prstGeom prst="rect">
            <a:avLst/>
          </a:prstGeom>
          <a:noFill/>
          <a:ln>
            <a:noFill/>
          </a:ln>
        </p:spPr>
        <p:txBody>
          <a:bodyPr spcFirstLastPara="1" wrap="square" lIns="88325" tIns="44150" rIns="88325" bIns="44150" anchor="t" anchorCtr="0">
            <a:noAutofit/>
          </a:bodyPr>
          <a:lstStyle/>
          <a:p>
            <a:pPr marL="0" marR="0" lvl="0" indent="0" algn="r" rtl="0">
              <a:lnSpc>
                <a:spcPct val="100000"/>
              </a:lnSpc>
              <a:spcBef>
                <a:spcPts val="0"/>
              </a:spcBef>
              <a:spcAft>
                <a:spcPts val="0"/>
              </a:spcAft>
              <a:buClr>
                <a:schemeClr val="dk1"/>
              </a:buClr>
              <a:buSzPts val="1600"/>
              <a:buFont typeface="Arial"/>
              <a:buNone/>
            </a:pPr>
            <a:fld id="{00000000-1234-1234-1234-123412341234}" type="slidenum">
              <a:rPr lang="en-US" sz="1600" b="0" i="0" u="none">
                <a:solidFill>
                  <a:schemeClr val="dk1"/>
                </a:solidFill>
                <a:latin typeface="Arial"/>
                <a:ea typeface="Arial"/>
                <a:cs typeface="Arial"/>
                <a:sym typeface="Arial"/>
              </a:rPr>
              <a:t>14</a:t>
            </a:fld>
            <a:endParaRPr sz="1400"/>
          </a:p>
        </p:txBody>
      </p:sp>
      <p:sp>
        <p:nvSpPr>
          <p:cNvPr id="188" name="Google Shape;188;p27"/>
          <p:cNvSpPr txBox="1"/>
          <p:nvPr/>
        </p:nvSpPr>
        <p:spPr>
          <a:xfrm>
            <a:off x="603525" y="1525650"/>
            <a:ext cx="10853100" cy="4942861"/>
          </a:xfrm>
          <a:prstGeom prst="rect">
            <a:avLst/>
          </a:prstGeom>
          <a:noFill/>
          <a:ln>
            <a:noFill/>
          </a:ln>
        </p:spPr>
        <p:txBody>
          <a:bodyPr spcFirstLastPara="1" wrap="square" lIns="91425" tIns="91425" rIns="91425" bIns="91425" anchor="t" anchorCtr="0">
            <a:spAutoFit/>
          </a:bodyPr>
          <a:lstStyle/>
          <a:p>
            <a:pPr marL="457200" lvl="0" indent="-457200" algn="l" rtl="0">
              <a:lnSpc>
                <a:spcPct val="150000"/>
              </a:lnSpc>
              <a:spcBef>
                <a:spcPts val="0"/>
              </a:spcBef>
              <a:spcAft>
                <a:spcPts val="0"/>
              </a:spcAft>
              <a:buClr>
                <a:schemeClr val="dk1"/>
              </a:buClr>
              <a:buSzPts val="3600"/>
              <a:buAutoNum type="arabicPeriod"/>
            </a:pPr>
            <a:r>
              <a:rPr lang="en-US" sz="3600" dirty="0">
                <a:solidFill>
                  <a:schemeClr val="dk1"/>
                </a:solidFill>
              </a:rPr>
              <a:t>Membership Care Team  (15) </a:t>
            </a:r>
          </a:p>
          <a:p>
            <a:pPr marL="457200" lvl="0" indent="-457200" algn="l" rtl="0">
              <a:lnSpc>
                <a:spcPct val="150000"/>
              </a:lnSpc>
              <a:spcBef>
                <a:spcPts val="0"/>
              </a:spcBef>
              <a:spcAft>
                <a:spcPts val="0"/>
              </a:spcAft>
              <a:buClr>
                <a:schemeClr val="dk1"/>
              </a:buClr>
              <a:buSzPts val="3600"/>
              <a:buAutoNum type="arabicPeriod"/>
            </a:pPr>
            <a:r>
              <a:rPr lang="en-US" sz="3600" dirty="0">
                <a:solidFill>
                  <a:schemeClr val="dk1"/>
                </a:solidFill>
              </a:rPr>
              <a:t>Organizational Sustainability Team (15) </a:t>
            </a:r>
            <a:endParaRPr sz="3600" dirty="0">
              <a:solidFill>
                <a:schemeClr val="dk1"/>
              </a:solidFill>
            </a:endParaRPr>
          </a:p>
          <a:p>
            <a:pPr marL="457200" lvl="0" indent="-457200" algn="l" rtl="0">
              <a:lnSpc>
                <a:spcPct val="150000"/>
              </a:lnSpc>
              <a:spcBef>
                <a:spcPts val="0"/>
              </a:spcBef>
              <a:spcAft>
                <a:spcPts val="0"/>
              </a:spcAft>
              <a:buClr>
                <a:schemeClr val="dk1"/>
              </a:buClr>
              <a:buSzPts val="3600"/>
              <a:buAutoNum type="arabicPeriod"/>
            </a:pPr>
            <a:r>
              <a:rPr lang="en-US" sz="3600" dirty="0">
                <a:solidFill>
                  <a:schemeClr val="dk1"/>
                </a:solidFill>
              </a:rPr>
              <a:t>Pursuing ICAI Signature Programs (10)</a:t>
            </a:r>
            <a:endParaRPr sz="3600" dirty="0">
              <a:solidFill>
                <a:schemeClr val="dk1"/>
              </a:solidFill>
            </a:endParaRPr>
          </a:p>
          <a:p>
            <a:pPr marL="914400" lvl="0" indent="-431800" algn="l" rtl="0">
              <a:lnSpc>
                <a:spcPct val="115000"/>
              </a:lnSpc>
              <a:spcBef>
                <a:spcPts val="0"/>
              </a:spcBef>
              <a:spcAft>
                <a:spcPts val="0"/>
              </a:spcAft>
              <a:buClr>
                <a:schemeClr val="dk1"/>
              </a:buClr>
              <a:buSzPts val="3200"/>
              <a:buChar char="●"/>
            </a:pPr>
            <a:r>
              <a:rPr lang="en-US" sz="3200" dirty="0">
                <a:solidFill>
                  <a:schemeClr val="dk1"/>
                </a:solidFill>
              </a:rPr>
              <a:t>Climate action forums</a:t>
            </a:r>
            <a:endParaRPr sz="3200" dirty="0">
              <a:solidFill>
                <a:schemeClr val="dk1"/>
              </a:solidFill>
            </a:endParaRPr>
          </a:p>
          <a:p>
            <a:pPr marL="914400" lvl="0" indent="-431800" algn="l" rtl="0">
              <a:lnSpc>
                <a:spcPct val="115000"/>
              </a:lnSpc>
              <a:spcBef>
                <a:spcPts val="0"/>
              </a:spcBef>
              <a:spcAft>
                <a:spcPts val="0"/>
              </a:spcAft>
              <a:buClr>
                <a:schemeClr val="dk1"/>
              </a:buClr>
              <a:buSzPts val="3200"/>
              <a:buChar char="●"/>
            </a:pPr>
            <a:r>
              <a:rPr lang="en-US" sz="3200" u="sng" dirty="0">
                <a:solidFill>
                  <a:schemeClr val="dk1"/>
                </a:solidFill>
              </a:rPr>
              <a:t>Courage to Lead</a:t>
            </a:r>
            <a:r>
              <a:rPr lang="en-US" sz="3200" dirty="0">
                <a:solidFill>
                  <a:schemeClr val="dk1"/>
                </a:solidFill>
              </a:rPr>
              <a:t> study</a:t>
            </a:r>
            <a:endParaRPr sz="3200" dirty="0">
              <a:solidFill>
                <a:schemeClr val="dk1"/>
              </a:solidFill>
            </a:endParaRPr>
          </a:p>
          <a:p>
            <a:pPr marL="914400" lvl="0" indent="-431800" algn="l" rtl="0">
              <a:lnSpc>
                <a:spcPct val="115000"/>
              </a:lnSpc>
              <a:spcBef>
                <a:spcPts val="0"/>
              </a:spcBef>
              <a:spcAft>
                <a:spcPts val="0"/>
              </a:spcAft>
              <a:buClr>
                <a:schemeClr val="dk1"/>
              </a:buClr>
              <a:buSzPts val="3200"/>
              <a:buChar char="●"/>
            </a:pPr>
            <a:r>
              <a:rPr lang="en-US" sz="3200" dirty="0">
                <a:solidFill>
                  <a:schemeClr val="dk1"/>
                </a:solidFill>
              </a:rPr>
              <a:t>Learning Basket program</a:t>
            </a:r>
            <a:endParaRPr sz="3200" dirty="0">
              <a:solidFill>
                <a:schemeClr val="dk1"/>
              </a:solidFill>
            </a:endParaRPr>
          </a:p>
          <a:p>
            <a:pPr marL="914400" lvl="0" indent="-431800" algn="l" rtl="0">
              <a:lnSpc>
                <a:spcPct val="115000"/>
              </a:lnSpc>
              <a:spcBef>
                <a:spcPts val="0"/>
              </a:spcBef>
              <a:spcAft>
                <a:spcPts val="0"/>
              </a:spcAft>
              <a:buClr>
                <a:schemeClr val="dk1"/>
              </a:buClr>
              <a:buSzPts val="3200"/>
              <a:buChar char="●"/>
            </a:pPr>
            <a:r>
              <a:rPr lang="en-US" sz="3200" dirty="0" err="1">
                <a:solidFill>
                  <a:schemeClr val="dk1"/>
                </a:solidFill>
              </a:rPr>
              <a:t>ToP</a:t>
            </a:r>
            <a:r>
              <a:rPr lang="en-US" sz="3200" dirty="0">
                <a:solidFill>
                  <a:schemeClr val="dk1"/>
                </a:solidFill>
              </a:rPr>
              <a:t> training</a:t>
            </a:r>
            <a:endParaRPr sz="3200"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546614"/>
              </p:ext>
            </p:extLst>
          </p:nvPr>
        </p:nvGraphicFramePr>
        <p:xfrm>
          <a:off x="0" y="0"/>
          <a:ext cx="12319686" cy="6818628"/>
        </p:xfrm>
        <a:graphic>
          <a:graphicData uri="http://schemas.openxmlformats.org/drawingml/2006/table">
            <a:tbl>
              <a:tblPr firstRow="1" bandRow="1">
                <a:tableStyleId>{5C22544A-7EE6-4342-B048-85BDC9FD1C3A}</a:tableStyleId>
              </a:tblPr>
              <a:tblGrid>
                <a:gridCol w="5157894">
                  <a:extLst>
                    <a:ext uri="{9D8B030D-6E8A-4147-A177-3AD203B41FA5}">
                      <a16:colId xmlns:a16="http://schemas.microsoft.com/office/drawing/2014/main" val="3013994160"/>
                    </a:ext>
                  </a:extLst>
                </a:gridCol>
                <a:gridCol w="7161792">
                  <a:extLst>
                    <a:ext uri="{9D8B030D-6E8A-4147-A177-3AD203B41FA5}">
                      <a16:colId xmlns:a16="http://schemas.microsoft.com/office/drawing/2014/main" val="2793698368"/>
                    </a:ext>
                  </a:extLst>
                </a:gridCol>
              </a:tblGrid>
              <a:tr h="346074">
                <a:tc gridSpan="2">
                  <a:txBody>
                    <a:bodyPr/>
                    <a:lstStyle/>
                    <a:p>
                      <a:pPr algn="ctr"/>
                      <a:r>
                        <a:rPr lang="en-AU" dirty="0"/>
                        <a:t> Membership and Care Recommendations </a:t>
                      </a:r>
                    </a:p>
                  </a:txBody>
                  <a:tcPr/>
                </a:tc>
                <a:tc hMerge="1">
                  <a:txBody>
                    <a:bodyPr/>
                    <a:lstStyle/>
                    <a:p>
                      <a:endParaRPr lang="en-AU"/>
                    </a:p>
                  </a:txBody>
                  <a:tcPr/>
                </a:tc>
                <a:extLst>
                  <a:ext uri="{0D108BD9-81ED-4DB2-BD59-A6C34878D82A}">
                    <a16:rowId xmlns:a16="http://schemas.microsoft.com/office/drawing/2014/main" val="514591723"/>
                  </a:ext>
                </a:extLst>
              </a:tr>
              <a:tr h="346074">
                <a:tc>
                  <a:txBody>
                    <a:bodyPr/>
                    <a:lstStyle/>
                    <a:p>
                      <a:pPr algn="ctr"/>
                      <a:r>
                        <a:rPr lang="en-AU" dirty="0"/>
                        <a:t>Recommendations</a:t>
                      </a:r>
                    </a:p>
                  </a:txBody>
                  <a:tcPr/>
                </a:tc>
                <a:tc>
                  <a:txBody>
                    <a:bodyPr/>
                    <a:lstStyle/>
                    <a:p>
                      <a:pPr algn="ctr"/>
                      <a:r>
                        <a:rPr lang="en-AU" dirty="0"/>
                        <a:t>Why</a:t>
                      </a:r>
                    </a:p>
                  </a:txBody>
                  <a:tcPr/>
                </a:tc>
                <a:extLst>
                  <a:ext uri="{0D108BD9-81ED-4DB2-BD59-A6C34878D82A}">
                    <a16:rowId xmlns:a16="http://schemas.microsoft.com/office/drawing/2014/main" val="2146552498"/>
                  </a:ext>
                </a:extLst>
              </a:tr>
              <a:tr h="600177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600" kern="1200" dirty="0">
                          <a:solidFill>
                            <a:schemeClr val="dk1"/>
                          </a:solidFill>
                          <a:effectLst/>
                          <a:latin typeface="+mn-lt"/>
                          <a:ea typeface="+mn-ea"/>
                          <a:cs typeface="+mn-cs"/>
                        </a:rPr>
                        <a:t>That the structural membership of ICAI continue to be made up of organizations.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AU" sz="1600" kern="1200" dirty="0">
                        <a:solidFill>
                          <a:schemeClr val="dk1"/>
                        </a:solidFill>
                        <a:effectLst/>
                        <a:latin typeface="+mn-lt"/>
                        <a:ea typeface="+mn-ea"/>
                        <a:cs typeface="+mn-cs"/>
                      </a:endParaRPr>
                    </a:p>
                    <a:p>
                      <a:pPr marL="342900" indent="-342900">
                        <a:buFont typeface="+mj-lt"/>
                        <a:buAutoNum type="arabicPeriod"/>
                      </a:pPr>
                      <a:r>
                        <a:rPr lang="en-AU" sz="1600" kern="1200" dirty="0">
                          <a:solidFill>
                            <a:schemeClr val="dk1"/>
                          </a:solidFill>
                          <a:effectLst/>
                          <a:latin typeface="+mn-lt"/>
                          <a:ea typeface="+mn-ea"/>
                          <a:cs typeface="+mn-cs"/>
                        </a:rPr>
                        <a:t>That individuals are welcome to continue to play important roles in activities and committees of ICAI as part of the larger ICA community. However we are not recommending that there be an individual membership category in ICAI. </a:t>
                      </a:r>
                    </a:p>
                    <a:p>
                      <a:pPr marL="342900" indent="-342900">
                        <a:buFont typeface="+mj-lt"/>
                        <a:buAutoNum type="arabicPeriod"/>
                      </a:pPr>
                      <a:endParaRPr lang="en-AU" sz="1600" kern="1200" dirty="0">
                        <a:solidFill>
                          <a:schemeClr val="dk1"/>
                        </a:solidFill>
                        <a:effectLst/>
                        <a:latin typeface="+mn-lt"/>
                        <a:ea typeface="+mn-ea"/>
                        <a:cs typeface="+mn-cs"/>
                      </a:endParaRPr>
                    </a:p>
                    <a:p>
                      <a:pPr marL="342900" indent="-342900">
                        <a:buFont typeface="+mj-lt"/>
                        <a:buAutoNum type="arabicPeriod"/>
                      </a:pPr>
                      <a:r>
                        <a:rPr lang="en-AU" sz="1600" kern="1200" dirty="0">
                          <a:solidFill>
                            <a:schemeClr val="dk1"/>
                          </a:solidFill>
                          <a:effectLst/>
                          <a:latin typeface="+mn-lt"/>
                          <a:ea typeface="+mn-ea"/>
                          <a:cs typeface="+mn-cs"/>
                        </a:rPr>
                        <a:t>That structural memberships will include National Members and Associate Members of ICAI. </a:t>
                      </a:r>
                    </a:p>
                    <a:p>
                      <a:pPr marL="342900" indent="-342900">
                        <a:buFont typeface="+mj-lt"/>
                        <a:buAutoNum type="arabicPeriod"/>
                      </a:pPr>
                      <a:endParaRPr lang="en-AU" sz="1600" kern="1200" dirty="0">
                        <a:solidFill>
                          <a:schemeClr val="dk1"/>
                        </a:solidFill>
                        <a:effectLst/>
                        <a:latin typeface="+mn-lt"/>
                        <a:ea typeface="+mn-ea"/>
                        <a:cs typeface="+mn-cs"/>
                      </a:endParaRPr>
                    </a:p>
                    <a:p>
                      <a:pPr marL="342900" indent="-342900">
                        <a:buFont typeface="+mj-lt"/>
                        <a:buAutoNum type="arabicPeriod"/>
                      </a:pPr>
                      <a:r>
                        <a:rPr lang="en-AU" sz="1600" kern="1200" dirty="0">
                          <a:solidFill>
                            <a:schemeClr val="dk1"/>
                          </a:solidFill>
                          <a:effectLst/>
                          <a:latin typeface="+mn-lt"/>
                          <a:ea typeface="+mn-ea"/>
                          <a:cs typeface="+mn-cs"/>
                        </a:rPr>
                        <a:t>That there will be two distinct Associate memberships: Development Non-Governmental Aligned Organizations and </a:t>
                      </a:r>
                      <a:r>
                        <a:rPr lang="en-AU" sz="1600" kern="1200" dirty="0" err="1">
                          <a:solidFill>
                            <a:schemeClr val="dk1"/>
                          </a:solidFill>
                          <a:effectLst/>
                          <a:latin typeface="+mn-lt"/>
                          <a:ea typeface="+mn-ea"/>
                          <a:cs typeface="+mn-cs"/>
                        </a:rPr>
                        <a:t>ToP</a:t>
                      </a:r>
                      <a:r>
                        <a:rPr lang="en-AU" sz="1600" kern="1200" dirty="0">
                          <a:solidFill>
                            <a:schemeClr val="dk1"/>
                          </a:solidFill>
                          <a:effectLst/>
                          <a:latin typeface="+mn-lt"/>
                          <a:ea typeface="+mn-ea"/>
                          <a:cs typeface="+mn-cs"/>
                        </a:rPr>
                        <a:t> Aligned Organizations.</a:t>
                      </a:r>
                    </a:p>
                    <a:p>
                      <a:pPr marL="342900" indent="-342900">
                        <a:buFont typeface="+mj-lt"/>
                        <a:buAutoNum type="arabicPeriod"/>
                      </a:pPr>
                      <a:endParaRPr lang="en-AU" sz="1600" kern="1200" dirty="0">
                        <a:solidFill>
                          <a:schemeClr val="dk1"/>
                        </a:solidFill>
                        <a:effectLst/>
                        <a:latin typeface="+mn-lt"/>
                        <a:ea typeface="+mn-ea"/>
                        <a:cs typeface="+mn-cs"/>
                      </a:endParaRPr>
                    </a:p>
                    <a:p>
                      <a:pPr marL="342900" indent="-342900">
                        <a:buFont typeface="+mj-lt"/>
                        <a:buAutoNum type="arabicPeriod"/>
                      </a:pPr>
                      <a:r>
                        <a:rPr lang="en-AU" sz="1600" kern="1200" dirty="0">
                          <a:solidFill>
                            <a:schemeClr val="dk1"/>
                          </a:solidFill>
                          <a:effectLst/>
                          <a:latin typeface="+mn-lt"/>
                          <a:ea typeface="+mn-ea"/>
                          <a:cs typeface="+mn-cs"/>
                        </a:rPr>
                        <a:t>That all member organizations will have a vote at the General Assembly.    </a:t>
                      </a:r>
                    </a:p>
                    <a:p>
                      <a:pPr marL="342900" indent="-342900">
                        <a:buFont typeface="+mj-lt"/>
                        <a:buAutoNum type="arabicPeriod"/>
                      </a:pPr>
                      <a:endParaRPr lang="en-AU" sz="1600" kern="1200" dirty="0">
                        <a:solidFill>
                          <a:schemeClr val="dk1"/>
                        </a:solidFill>
                        <a:effectLst/>
                        <a:latin typeface="+mn-lt"/>
                        <a:ea typeface="+mn-ea"/>
                        <a:cs typeface="+mn-cs"/>
                      </a:endParaRPr>
                    </a:p>
                    <a:p>
                      <a:pPr marL="342900" indent="-342900">
                        <a:buFont typeface="+mj-lt"/>
                        <a:buAutoNum type="arabicPeriod"/>
                      </a:pPr>
                      <a:r>
                        <a:rPr lang="en-AU" sz="1600" kern="1200" dirty="0">
                          <a:solidFill>
                            <a:schemeClr val="dk1"/>
                          </a:solidFill>
                          <a:effectLst/>
                          <a:latin typeface="+mn-lt"/>
                          <a:ea typeface="+mn-ea"/>
                          <a:cs typeface="+mn-cs"/>
                        </a:rPr>
                        <a:t>That the board of ICA International will remain the same for the next 12 months of 2022-2023 during this testing time of new categories and roles.</a:t>
                      </a:r>
                      <a:endParaRPr lang="en-AU" sz="1200" kern="1200" dirty="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lang="en-AU" sz="1600" kern="1200" dirty="0">
                          <a:solidFill>
                            <a:schemeClr val="dk1"/>
                          </a:solidFill>
                          <a:effectLst/>
                          <a:latin typeface="+mn-lt"/>
                          <a:ea typeface="+mn-ea"/>
                          <a:cs typeface="+mn-cs"/>
                        </a:rPr>
                        <a:t>ICAI was created as a network of organizations.  These organizations invite individuals to be active members in their country projects and activities. </a:t>
                      </a:r>
                    </a:p>
                    <a:p>
                      <a:pPr marL="285750" indent="-285750">
                        <a:buFont typeface="Arial" panose="020B0604020202020204" pitchFamily="34" charset="0"/>
                        <a:buChar char="•"/>
                      </a:pPr>
                      <a:endParaRPr lang="en-AU" sz="800" kern="1200" dirty="0">
                        <a:solidFill>
                          <a:schemeClr val="dk1"/>
                        </a:solidFill>
                        <a:effectLst/>
                        <a:latin typeface="+mn-lt"/>
                        <a:ea typeface="+mn-ea"/>
                        <a:cs typeface="+mn-cs"/>
                      </a:endParaRPr>
                    </a:p>
                    <a:p>
                      <a:pPr marL="285750" indent="-285750">
                        <a:buFont typeface="Arial" panose="020B0604020202020204" pitchFamily="34" charset="0"/>
                        <a:buChar char="•"/>
                      </a:pPr>
                      <a:r>
                        <a:rPr lang="en-AU" sz="1600" b="0" kern="1200" dirty="0">
                          <a:solidFill>
                            <a:schemeClr val="dk1"/>
                          </a:solidFill>
                          <a:effectLst/>
                          <a:latin typeface="+mn-lt"/>
                          <a:ea typeface="+mn-ea"/>
                          <a:cs typeface="+mn-cs"/>
                        </a:rPr>
                        <a:t>Inclusiveness is a strong value of ICA.  Shifting from categories of statutory and non-voting to National and Associate will align our membership structures with this value.  All members will be able to vote in the General Assembly.</a:t>
                      </a:r>
                    </a:p>
                    <a:p>
                      <a:pPr marL="285750" indent="-285750">
                        <a:buFont typeface="Arial" panose="020B0604020202020204" pitchFamily="34" charset="0"/>
                        <a:buChar char="•"/>
                      </a:pPr>
                      <a:endParaRPr lang="en-AU" sz="800" b="0" kern="1200" dirty="0">
                        <a:solidFill>
                          <a:schemeClr val="dk1"/>
                        </a:solidFill>
                        <a:effectLst/>
                        <a:latin typeface="+mn-lt"/>
                        <a:ea typeface="+mn-ea"/>
                        <a:cs typeface="+mn-cs"/>
                      </a:endParaRPr>
                    </a:p>
                    <a:p>
                      <a:pPr marL="285750" indent="-285750">
                        <a:buFont typeface="Arial" panose="020B0604020202020204" pitchFamily="34" charset="0"/>
                        <a:buChar char="•"/>
                      </a:pPr>
                      <a:r>
                        <a:rPr lang="en-AU" sz="1600" b="0" kern="1200" dirty="0">
                          <a:solidFill>
                            <a:schemeClr val="dk1"/>
                          </a:solidFill>
                          <a:effectLst/>
                          <a:latin typeface="+mn-lt"/>
                          <a:ea typeface="+mn-ea"/>
                          <a:cs typeface="+mn-cs"/>
                        </a:rPr>
                        <a:t> We are defining members according to the roles they are playing in their own country.  A National Member is an organization that is playing specific custodian  and coordination roles in their country in addition to guiding effective projects and using ICA methods. </a:t>
                      </a:r>
                    </a:p>
                    <a:p>
                      <a:pPr marL="285750" indent="-285750">
                        <a:buFont typeface="Arial" panose="020B0604020202020204" pitchFamily="34" charset="0"/>
                        <a:buChar char="•"/>
                      </a:pPr>
                      <a:endParaRPr lang="en-AU" sz="800" b="0" kern="1200" dirty="0">
                        <a:solidFill>
                          <a:schemeClr val="dk1"/>
                        </a:solidFill>
                        <a:effectLst/>
                        <a:latin typeface="+mn-lt"/>
                        <a:ea typeface="+mn-ea"/>
                        <a:cs typeface="+mn-cs"/>
                      </a:endParaRPr>
                    </a:p>
                    <a:p>
                      <a:pPr marL="285750" indent="-285750">
                        <a:buFont typeface="Arial" panose="020B0604020202020204" pitchFamily="34" charset="0"/>
                        <a:buChar char="•"/>
                      </a:pPr>
                      <a:r>
                        <a:rPr lang="en-AU" sz="1600" b="0" kern="1200" dirty="0">
                          <a:solidFill>
                            <a:schemeClr val="dk1"/>
                          </a:solidFill>
                          <a:effectLst/>
                          <a:latin typeface="+mn-lt"/>
                          <a:ea typeface="+mn-ea"/>
                          <a:cs typeface="+mn-cs"/>
                        </a:rPr>
                        <a:t>We are suggesting two categories of Associate members because Associates are presently playing two different kinds of roles in their countries.  Development Aligned organizations focus on supporting positive social change community-based efforts. </a:t>
                      </a:r>
                      <a:r>
                        <a:rPr lang="en-AU" sz="1600" b="0" kern="1200" dirty="0" err="1">
                          <a:solidFill>
                            <a:schemeClr val="dk1"/>
                          </a:solidFill>
                          <a:effectLst/>
                          <a:latin typeface="+mn-lt"/>
                          <a:ea typeface="+mn-ea"/>
                          <a:cs typeface="+mn-cs"/>
                        </a:rPr>
                        <a:t>ToP</a:t>
                      </a:r>
                      <a:r>
                        <a:rPr lang="en-AU" sz="1600" b="0" kern="1200" dirty="0">
                          <a:solidFill>
                            <a:schemeClr val="dk1"/>
                          </a:solidFill>
                          <a:effectLst/>
                          <a:latin typeface="+mn-lt"/>
                          <a:ea typeface="+mn-ea"/>
                          <a:cs typeface="+mn-cs"/>
                        </a:rPr>
                        <a:t> Aligned organizations focus on sharing </a:t>
                      </a:r>
                      <a:r>
                        <a:rPr lang="en-AU" sz="1600" b="0" kern="1200" dirty="0" err="1">
                          <a:solidFill>
                            <a:schemeClr val="dk1"/>
                          </a:solidFill>
                          <a:effectLst/>
                          <a:latin typeface="+mn-lt"/>
                          <a:ea typeface="+mn-ea"/>
                          <a:cs typeface="+mn-cs"/>
                        </a:rPr>
                        <a:t>ToP</a:t>
                      </a:r>
                      <a:r>
                        <a:rPr lang="en-AU" sz="1600" b="0" kern="1200" dirty="0">
                          <a:solidFill>
                            <a:schemeClr val="dk1"/>
                          </a:solidFill>
                          <a:effectLst/>
                          <a:latin typeface="+mn-lt"/>
                          <a:ea typeface="+mn-ea"/>
                          <a:cs typeface="+mn-cs"/>
                        </a:rPr>
                        <a:t> and other ICA methods. </a:t>
                      </a:r>
                    </a:p>
                    <a:p>
                      <a:pPr marL="285750" indent="-285750">
                        <a:buFont typeface="Arial" panose="020B0604020202020204" pitchFamily="34" charset="0"/>
                        <a:buChar char="•"/>
                      </a:pPr>
                      <a:endParaRPr lang="en-AU" sz="800" b="0" kern="1200" dirty="0">
                        <a:solidFill>
                          <a:schemeClr val="dk1"/>
                        </a:solidFill>
                        <a:effectLst/>
                        <a:latin typeface="+mn-lt"/>
                        <a:ea typeface="+mn-ea"/>
                        <a:cs typeface="+mn-cs"/>
                      </a:endParaRPr>
                    </a:p>
                    <a:p>
                      <a:pPr marL="285750" indent="-285750">
                        <a:buFont typeface="Arial" panose="020B0604020202020204" pitchFamily="34" charset="0"/>
                        <a:buChar char="•"/>
                      </a:pPr>
                      <a:r>
                        <a:rPr lang="en-AU" sz="1600" b="0" kern="1200" dirty="0">
                          <a:solidFill>
                            <a:schemeClr val="dk1"/>
                          </a:solidFill>
                          <a:effectLst/>
                          <a:latin typeface="+mn-lt"/>
                          <a:ea typeface="+mn-ea"/>
                          <a:cs typeface="+mn-cs"/>
                        </a:rPr>
                        <a:t> By linking roles and categories,  we are bringing a new seriousness to the responsibility of being members and a sharper clarity to what is being asked of each membership organization. We are hoping that these changes will structurally strengthen the integrity of ICA International as a local/global community committed to sustainable social change.  </a:t>
                      </a:r>
                      <a:endParaRPr lang="en-AU" sz="1400" b="0" kern="1200" dirty="0">
                        <a:solidFill>
                          <a:schemeClr val="dk1"/>
                        </a:solidFill>
                        <a:effectLst/>
                        <a:latin typeface="+mn-lt"/>
                        <a:ea typeface="+mn-ea"/>
                        <a:cs typeface="+mn-cs"/>
                      </a:endParaRPr>
                    </a:p>
                    <a:p>
                      <a:pPr marL="285750" indent="-285750">
                        <a:buFont typeface="Arial" panose="020B0604020202020204" pitchFamily="34" charset="0"/>
                        <a:buChar char="•"/>
                      </a:pPr>
                      <a:r>
                        <a:rPr lang="en-AU" sz="1400" b="0" kern="1200" dirty="0">
                          <a:solidFill>
                            <a:schemeClr val="dk1"/>
                          </a:solidFill>
                          <a:effectLst/>
                          <a:latin typeface="+mn-lt"/>
                          <a:ea typeface="+mn-ea"/>
                          <a:cs typeface="+mn-cs"/>
                        </a:rPr>
                        <a:t> </a:t>
                      </a:r>
                      <a:r>
                        <a:rPr lang="en-AU" sz="1400" kern="1200" dirty="0">
                          <a:solidFill>
                            <a:schemeClr val="dk1"/>
                          </a:solidFill>
                          <a:effectLst/>
                          <a:latin typeface="+mn-lt"/>
                          <a:ea typeface="+mn-ea"/>
                          <a:cs typeface="+mn-cs"/>
                        </a:rPr>
                        <a:t>*Roles can be found here: https://</a:t>
                      </a:r>
                      <a:r>
                        <a:rPr lang="en-AU" sz="1400" kern="1200" dirty="0" err="1">
                          <a:solidFill>
                            <a:schemeClr val="dk1"/>
                          </a:solidFill>
                          <a:effectLst/>
                          <a:latin typeface="+mn-lt"/>
                          <a:ea typeface="+mn-ea"/>
                          <a:cs typeface="+mn-cs"/>
                        </a:rPr>
                        <a:t>docs.google.com</a:t>
                      </a:r>
                      <a:r>
                        <a:rPr lang="en-AU" sz="1400" kern="1200" dirty="0">
                          <a:solidFill>
                            <a:schemeClr val="dk1"/>
                          </a:solidFill>
                          <a:effectLst/>
                          <a:latin typeface="+mn-lt"/>
                          <a:ea typeface="+mn-ea"/>
                          <a:cs typeface="+mn-cs"/>
                        </a:rPr>
                        <a:t>/document/d/1yGWvaxUPhrY9iVi9uY5TnQAsweg1p1hD/edit</a:t>
                      </a:r>
                      <a:endParaRPr lang="en-AU" sz="1400" b="0" kern="1200" dirty="0">
                        <a:solidFill>
                          <a:schemeClr val="dk1"/>
                        </a:solidFill>
                        <a:effectLst/>
                        <a:latin typeface="+mn-lt"/>
                        <a:ea typeface="+mn-ea"/>
                        <a:cs typeface="+mn-cs"/>
                      </a:endParaRPr>
                    </a:p>
                  </a:txBody>
                  <a:tcPr/>
                </a:tc>
                <a:extLst>
                  <a:ext uri="{0D108BD9-81ED-4DB2-BD59-A6C34878D82A}">
                    <a16:rowId xmlns:a16="http://schemas.microsoft.com/office/drawing/2014/main" val="1230403285"/>
                  </a:ext>
                </a:extLst>
              </a:tr>
            </a:tbl>
          </a:graphicData>
        </a:graphic>
      </p:graphicFrame>
    </p:spTree>
    <p:extLst>
      <p:ext uri="{BB962C8B-B14F-4D97-AF65-F5344CB8AC3E}">
        <p14:creationId xmlns:p14="http://schemas.microsoft.com/office/powerpoint/2010/main" val="453400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603525"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endParaRPr sz="4000" b="1" dirty="0"/>
          </a:p>
        </p:txBody>
      </p:sp>
      <p:sp>
        <p:nvSpPr>
          <p:cNvPr id="208" name="Google Shape;208;p30"/>
          <p:cNvSpPr txBox="1"/>
          <p:nvPr/>
        </p:nvSpPr>
        <p:spPr>
          <a:xfrm>
            <a:off x="9040482" y="6581962"/>
            <a:ext cx="2844900" cy="477000"/>
          </a:xfrm>
          <a:prstGeom prst="rect">
            <a:avLst/>
          </a:prstGeom>
          <a:noFill/>
          <a:ln>
            <a:noFill/>
          </a:ln>
        </p:spPr>
        <p:txBody>
          <a:bodyPr spcFirstLastPara="1" wrap="square" lIns="88325" tIns="44150" rIns="88325" bIns="44150" anchor="t" anchorCtr="0">
            <a:noAutofit/>
          </a:bodyPr>
          <a:lstStyle/>
          <a:p>
            <a:pPr marL="0" marR="0" lvl="0" indent="0" algn="r" rtl="0">
              <a:lnSpc>
                <a:spcPct val="100000"/>
              </a:lnSpc>
              <a:spcBef>
                <a:spcPts val="0"/>
              </a:spcBef>
              <a:spcAft>
                <a:spcPts val="0"/>
              </a:spcAft>
              <a:buClr>
                <a:schemeClr val="dk1"/>
              </a:buClr>
              <a:buSzPts val="1600"/>
              <a:buFont typeface="Arial"/>
              <a:buNone/>
            </a:pPr>
            <a:fld id="{00000000-1234-1234-1234-123412341234}" type="slidenum">
              <a:rPr lang="en-US" sz="1600" b="0" i="0" u="none">
                <a:solidFill>
                  <a:schemeClr val="dk1"/>
                </a:solidFill>
                <a:latin typeface="Arial"/>
                <a:ea typeface="Arial"/>
                <a:cs typeface="Arial"/>
                <a:sym typeface="Arial"/>
              </a:rPr>
              <a:t>16</a:t>
            </a:fld>
            <a:endParaRPr sz="1400"/>
          </a:p>
        </p:txBody>
      </p:sp>
      <p:sp>
        <p:nvSpPr>
          <p:cNvPr id="209" name="Google Shape;209;p30"/>
          <p:cNvSpPr txBox="1"/>
          <p:nvPr/>
        </p:nvSpPr>
        <p:spPr>
          <a:xfrm>
            <a:off x="603525" y="1525650"/>
            <a:ext cx="10853100" cy="3687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3600" dirty="0">
                <a:solidFill>
                  <a:schemeClr val="dk1"/>
                </a:solidFill>
              </a:rPr>
              <a:t> 3. Pursuing ICAI Signature Programs (10)</a:t>
            </a:r>
            <a:endParaRPr sz="3600" dirty="0">
              <a:solidFill>
                <a:schemeClr val="dk1"/>
              </a:solidFill>
            </a:endParaRPr>
          </a:p>
          <a:p>
            <a:pPr marL="1371600" lvl="0" indent="-476250" algn="l" rtl="0">
              <a:lnSpc>
                <a:spcPct val="115000"/>
              </a:lnSpc>
              <a:spcBef>
                <a:spcPts val="0"/>
              </a:spcBef>
              <a:spcAft>
                <a:spcPts val="0"/>
              </a:spcAft>
              <a:buClr>
                <a:schemeClr val="dk1"/>
              </a:buClr>
              <a:buSzPts val="3900"/>
              <a:buChar char="●"/>
            </a:pPr>
            <a:r>
              <a:rPr lang="en-US" sz="3900" dirty="0">
                <a:solidFill>
                  <a:schemeClr val="dk1"/>
                </a:solidFill>
              </a:rPr>
              <a:t>Climate action forums</a:t>
            </a:r>
            <a:endParaRPr sz="3900" dirty="0">
              <a:solidFill>
                <a:schemeClr val="dk1"/>
              </a:solidFill>
            </a:endParaRPr>
          </a:p>
          <a:p>
            <a:pPr marL="1371600" lvl="0" indent="-476250" algn="l" rtl="0">
              <a:lnSpc>
                <a:spcPct val="115000"/>
              </a:lnSpc>
              <a:spcBef>
                <a:spcPts val="0"/>
              </a:spcBef>
              <a:spcAft>
                <a:spcPts val="0"/>
              </a:spcAft>
              <a:buClr>
                <a:schemeClr val="dk1"/>
              </a:buClr>
              <a:buSzPts val="3900"/>
              <a:buChar char="●"/>
            </a:pPr>
            <a:r>
              <a:rPr lang="en-US" sz="3900" u="sng" dirty="0">
                <a:solidFill>
                  <a:schemeClr val="dk1"/>
                </a:solidFill>
              </a:rPr>
              <a:t>Courage to Lead</a:t>
            </a:r>
            <a:r>
              <a:rPr lang="en-US" sz="3900" dirty="0">
                <a:solidFill>
                  <a:schemeClr val="dk1"/>
                </a:solidFill>
              </a:rPr>
              <a:t> study</a:t>
            </a:r>
            <a:endParaRPr sz="3900" dirty="0">
              <a:solidFill>
                <a:schemeClr val="dk1"/>
              </a:solidFill>
            </a:endParaRPr>
          </a:p>
          <a:p>
            <a:pPr marL="1371600" lvl="0" indent="-476250" algn="l" rtl="0">
              <a:lnSpc>
                <a:spcPct val="115000"/>
              </a:lnSpc>
              <a:spcBef>
                <a:spcPts val="0"/>
              </a:spcBef>
              <a:spcAft>
                <a:spcPts val="0"/>
              </a:spcAft>
              <a:buClr>
                <a:schemeClr val="dk1"/>
              </a:buClr>
              <a:buSzPts val="3900"/>
              <a:buChar char="●"/>
            </a:pPr>
            <a:r>
              <a:rPr lang="en-US" sz="3900" dirty="0">
                <a:solidFill>
                  <a:schemeClr val="dk1"/>
                </a:solidFill>
              </a:rPr>
              <a:t>Learning Basket program</a:t>
            </a:r>
            <a:endParaRPr sz="3900" dirty="0">
              <a:solidFill>
                <a:schemeClr val="dk1"/>
              </a:solidFill>
            </a:endParaRPr>
          </a:p>
          <a:p>
            <a:pPr marL="1371600" lvl="0" indent="-476250" algn="l" rtl="0">
              <a:lnSpc>
                <a:spcPct val="115000"/>
              </a:lnSpc>
              <a:spcBef>
                <a:spcPts val="0"/>
              </a:spcBef>
              <a:spcAft>
                <a:spcPts val="0"/>
              </a:spcAft>
              <a:buClr>
                <a:schemeClr val="dk1"/>
              </a:buClr>
              <a:buSzPts val="3900"/>
              <a:buChar char="●"/>
            </a:pPr>
            <a:r>
              <a:rPr lang="en-US" sz="3900" dirty="0" err="1">
                <a:solidFill>
                  <a:schemeClr val="dk1"/>
                </a:solidFill>
              </a:rPr>
              <a:t>ToP</a:t>
            </a:r>
            <a:r>
              <a:rPr lang="en-US" sz="3900" dirty="0">
                <a:solidFill>
                  <a:schemeClr val="dk1"/>
                </a:solidFill>
              </a:rPr>
              <a:t> training</a:t>
            </a:r>
            <a:endParaRPr sz="3900"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603525"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sz="4000" b="1"/>
              <a:t>Reflection on Team Learnings : ( 15 mins)</a:t>
            </a:r>
            <a:endParaRPr sz="4000" b="1"/>
          </a:p>
        </p:txBody>
      </p:sp>
      <p:sp>
        <p:nvSpPr>
          <p:cNvPr id="222" name="Google Shape;222;p32"/>
          <p:cNvSpPr txBox="1"/>
          <p:nvPr/>
        </p:nvSpPr>
        <p:spPr>
          <a:xfrm>
            <a:off x="9040482" y="6581962"/>
            <a:ext cx="2844900" cy="477000"/>
          </a:xfrm>
          <a:prstGeom prst="rect">
            <a:avLst/>
          </a:prstGeom>
          <a:noFill/>
          <a:ln>
            <a:noFill/>
          </a:ln>
        </p:spPr>
        <p:txBody>
          <a:bodyPr spcFirstLastPara="1" wrap="square" lIns="88325" tIns="44150" rIns="88325" bIns="44150" anchor="t" anchorCtr="0">
            <a:noAutofit/>
          </a:bodyPr>
          <a:lstStyle/>
          <a:p>
            <a:pPr marL="0" marR="0" lvl="0" indent="0" algn="r" rtl="0">
              <a:lnSpc>
                <a:spcPct val="100000"/>
              </a:lnSpc>
              <a:spcBef>
                <a:spcPts val="0"/>
              </a:spcBef>
              <a:spcAft>
                <a:spcPts val="0"/>
              </a:spcAft>
              <a:buClr>
                <a:schemeClr val="dk1"/>
              </a:buClr>
              <a:buSzPts val="1600"/>
              <a:buFont typeface="Arial"/>
              <a:buNone/>
            </a:pPr>
            <a:fld id="{00000000-1234-1234-1234-123412341234}" type="slidenum">
              <a:rPr lang="en-US" sz="1600" b="0" i="0" u="none">
                <a:solidFill>
                  <a:schemeClr val="dk1"/>
                </a:solidFill>
                <a:latin typeface="Arial"/>
                <a:ea typeface="Arial"/>
                <a:cs typeface="Arial"/>
                <a:sym typeface="Arial"/>
              </a:rPr>
              <a:t>17</a:t>
            </a:fld>
            <a:endParaRPr sz="1400"/>
          </a:p>
        </p:txBody>
      </p:sp>
      <p:sp>
        <p:nvSpPr>
          <p:cNvPr id="223" name="Google Shape;223;p32"/>
          <p:cNvSpPr txBox="1"/>
          <p:nvPr/>
        </p:nvSpPr>
        <p:spPr>
          <a:xfrm>
            <a:off x="603525" y="1525650"/>
            <a:ext cx="10853100" cy="3432600"/>
          </a:xfrm>
          <a:prstGeom prst="rect">
            <a:avLst/>
          </a:prstGeom>
          <a:noFill/>
          <a:ln>
            <a:noFill/>
          </a:ln>
        </p:spPr>
        <p:txBody>
          <a:bodyPr spcFirstLastPara="1" wrap="square" lIns="91425" tIns="91425" rIns="91425" bIns="91425" anchor="t" anchorCtr="0">
            <a:spAutoFit/>
          </a:bodyPr>
          <a:lstStyle/>
          <a:p>
            <a:pPr marL="457200" lvl="0" indent="-450850" algn="l" rtl="0">
              <a:lnSpc>
                <a:spcPct val="100000"/>
              </a:lnSpc>
              <a:spcBef>
                <a:spcPts val="0"/>
              </a:spcBef>
              <a:spcAft>
                <a:spcPts val="0"/>
              </a:spcAft>
              <a:buClr>
                <a:schemeClr val="dk1"/>
              </a:buClr>
              <a:buSzPts val="3500"/>
              <a:buAutoNum type="arabicPeriod"/>
            </a:pPr>
            <a:r>
              <a:rPr lang="en-US" sz="3500">
                <a:solidFill>
                  <a:schemeClr val="dk1"/>
                </a:solidFill>
              </a:rPr>
              <a:t>What has happened to ICAI as a result of the work of these teams? </a:t>
            </a:r>
            <a:endParaRPr sz="3500">
              <a:solidFill>
                <a:schemeClr val="dk1"/>
              </a:solidFill>
            </a:endParaRPr>
          </a:p>
          <a:p>
            <a:pPr marL="0" lvl="0" indent="0" algn="l" rtl="0">
              <a:lnSpc>
                <a:spcPct val="100000"/>
              </a:lnSpc>
              <a:spcBef>
                <a:spcPts val="0"/>
              </a:spcBef>
              <a:spcAft>
                <a:spcPts val="0"/>
              </a:spcAft>
              <a:buNone/>
            </a:pPr>
            <a:endParaRPr sz="3500">
              <a:solidFill>
                <a:schemeClr val="dk1"/>
              </a:solidFill>
            </a:endParaRPr>
          </a:p>
          <a:p>
            <a:pPr marL="457200" lvl="0" indent="-457200" algn="l" rtl="0">
              <a:lnSpc>
                <a:spcPct val="100000"/>
              </a:lnSpc>
              <a:spcBef>
                <a:spcPts val="0"/>
              </a:spcBef>
              <a:spcAft>
                <a:spcPts val="0"/>
              </a:spcAft>
              <a:buClr>
                <a:schemeClr val="dk1"/>
              </a:buClr>
              <a:buSzPts val="3600"/>
              <a:buAutoNum type="arabicPeriod"/>
            </a:pPr>
            <a:r>
              <a:rPr lang="en-US" sz="3600">
                <a:solidFill>
                  <a:schemeClr val="dk1"/>
                </a:solidFill>
              </a:rPr>
              <a:t>What teams have completed their task</a:t>
            </a:r>
            <a:endParaRPr sz="3600">
              <a:solidFill>
                <a:schemeClr val="dk1"/>
              </a:solidFill>
            </a:endParaRPr>
          </a:p>
          <a:p>
            <a:pPr marL="457200" lvl="0" indent="0" algn="l" rtl="0">
              <a:lnSpc>
                <a:spcPct val="100000"/>
              </a:lnSpc>
              <a:spcBef>
                <a:spcPts val="0"/>
              </a:spcBef>
              <a:spcAft>
                <a:spcPts val="0"/>
              </a:spcAft>
              <a:buNone/>
            </a:pPr>
            <a:endParaRPr sz="3500">
              <a:solidFill>
                <a:schemeClr val="dk1"/>
              </a:solidFill>
            </a:endParaRPr>
          </a:p>
          <a:p>
            <a:pPr marL="457200" lvl="0" indent="-450850" algn="l" rtl="0">
              <a:lnSpc>
                <a:spcPct val="100000"/>
              </a:lnSpc>
              <a:spcBef>
                <a:spcPts val="0"/>
              </a:spcBef>
              <a:spcAft>
                <a:spcPts val="0"/>
              </a:spcAft>
              <a:buClr>
                <a:schemeClr val="dk1"/>
              </a:buClr>
              <a:buSzPts val="3500"/>
              <a:buAutoNum type="arabicPeriod"/>
            </a:pPr>
            <a:r>
              <a:rPr lang="en-US" sz="3500">
                <a:solidFill>
                  <a:schemeClr val="dk1"/>
                </a:solidFill>
              </a:rPr>
              <a:t>What other teams should be started?</a:t>
            </a:r>
            <a:endParaRPr sz="35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0" y="90125"/>
            <a:ext cx="12192000" cy="106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22222"/>
              <a:buFont typeface="Arial"/>
              <a:buNone/>
            </a:pPr>
            <a:r>
              <a:rPr lang="en-US" sz="3600" b="1" dirty="0"/>
              <a:t>Review GA Vision below in light of ICAI Team Reports</a:t>
            </a:r>
            <a:endParaRPr sz="3600" b="1" dirty="0"/>
          </a:p>
        </p:txBody>
      </p:sp>
      <p:sp>
        <p:nvSpPr>
          <p:cNvPr id="295" name="Google Shape;295;p36"/>
          <p:cNvSpPr txBox="1"/>
          <p:nvPr/>
        </p:nvSpPr>
        <p:spPr>
          <a:xfrm>
            <a:off x="9040482" y="6581962"/>
            <a:ext cx="2844900" cy="477000"/>
          </a:xfrm>
          <a:prstGeom prst="rect">
            <a:avLst/>
          </a:prstGeom>
          <a:noFill/>
          <a:ln>
            <a:noFill/>
          </a:ln>
        </p:spPr>
        <p:txBody>
          <a:bodyPr spcFirstLastPara="1" wrap="square" lIns="88325" tIns="44150" rIns="88325" bIns="44150" anchor="t" anchorCtr="0">
            <a:noAutofit/>
          </a:bodyPr>
          <a:lstStyle/>
          <a:p>
            <a:pPr marL="0" marR="0" lvl="0" indent="0" algn="r" rtl="0">
              <a:lnSpc>
                <a:spcPct val="100000"/>
              </a:lnSpc>
              <a:spcBef>
                <a:spcPts val="0"/>
              </a:spcBef>
              <a:spcAft>
                <a:spcPts val="0"/>
              </a:spcAft>
              <a:buClr>
                <a:schemeClr val="dk1"/>
              </a:buClr>
              <a:buSzPts val="1600"/>
              <a:buFont typeface="Arial"/>
              <a:buNone/>
            </a:pPr>
            <a:fld id="{00000000-1234-1234-1234-123412341234}" type="slidenum">
              <a:rPr lang="en-US" sz="1600" b="0" i="0" u="none">
                <a:solidFill>
                  <a:schemeClr val="dk1"/>
                </a:solidFill>
                <a:latin typeface="Arial"/>
                <a:ea typeface="Arial"/>
                <a:cs typeface="Arial"/>
                <a:sym typeface="Arial"/>
              </a:rPr>
              <a:t>18</a:t>
            </a:fld>
            <a:endParaRPr sz="1400"/>
          </a:p>
        </p:txBody>
      </p:sp>
      <p:graphicFrame>
        <p:nvGraphicFramePr>
          <p:cNvPr id="296" name="Google Shape;296;p36"/>
          <p:cNvGraphicFramePr/>
          <p:nvPr>
            <p:extLst>
              <p:ext uri="{D42A27DB-BD31-4B8C-83A1-F6EECF244321}">
                <p14:modId xmlns:p14="http://schemas.microsoft.com/office/powerpoint/2010/main" val="1644906461"/>
              </p:ext>
            </p:extLst>
          </p:nvPr>
        </p:nvGraphicFramePr>
        <p:xfrm>
          <a:off x="0" y="1159625"/>
          <a:ext cx="12192000" cy="5099050"/>
        </p:xfrm>
        <a:graphic>
          <a:graphicData uri="http://schemas.openxmlformats.org/drawingml/2006/table">
            <a:tbl>
              <a:tblPr>
                <a:solidFill>
                  <a:srgbClr val="FFFFFF"/>
                </a:solidFill>
                <a:tableStyleId>{6321A77B-C5BC-491D-B5BB-4C92D050EFB1}</a:tableStyleId>
              </a:tblPr>
              <a:tblGrid>
                <a:gridCol w="3244675">
                  <a:extLst>
                    <a:ext uri="{9D8B030D-6E8A-4147-A177-3AD203B41FA5}">
                      <a16:colId xmlns:a16="http://schemas.microsoft.com/office/drawing/2014/main" val="20000"/>
                    </a:ext>
                  </a:extLst>
                </a:gridCol>
                <a:gridCol w="5684925">
                  <a:extLst>
                    <a:ext uri="{9D8B030D-6E8A-4147-A177-3AD203B41FA5}">
                      <a16:colId xmlns:a16="http://schemas.microsoft.com/office/drawing/2014/main" val="20001"/>
                    </a:ext>
                  </a:extLst>
                </a:gridCol>
                <a:gridCol w="3262400">
                  <a:extLst>
                    <a:ext uri="{9D8B030D-6E8A-4147-A177-3AD203B41FA5}">
                      <a16:colId xmlns:a16="http://schemas.microsoft.com/office/drawing/2014/main" val="20002"/>
                    </a:ext>
                  </a:extLst>
                </a:gridCol>
              </a:tblGrid>
              <a:tr h="793500">
                <a:tc>
                  <a:txBody>
                    <a:bodyPr/>
                    <a:lstStyle/>
                    <a:p>
                      <a:pPr marL="0" lvl="0" indent="0" algn="ctr" rtl="0">
                        <a:lnSpc>
                          <a:spcPct val="115000"/>
                        </a:lnSpc>
                        <a:spcBef>
                          <a:spcPts val="0"/>
                        </a:spcBef>
                        <a:spcAft>
                          <a:spcPts val="0"/>
                        </a:spcAft>
                        <a:buNone/>
                      </a:pPr>
                      <a:r>
                        <a:rPr lang="en-US" sz="2600" b="1">
                          <a:solidFill>
                            <a:srgbClr val="BF0000"/>
                          </a:solidFill>
                          <a:highlight>
                            <a:srgbClr val="FFFFFF"/>
                          </a:highlight>
                          <a:latin typeface="Calibri"/>
                          <a:ea typeface="Calibri"/>
                          <a:cs typeface="Calibri"/>
                          <a:sym typeface="Calibri"/>
                        </a:rPr>
                        <a:t>GEOGRAPHIC FOCUS</a:t>
                      </a:r>
                      <a:endParaRPr sz="2600" b="1">
                        <a:solidFill>
                          <a:srgbClr val="BF0000"/>
                        </a:solidFill>
                        <a:highlight>
                          <a:srgbClr val="FFFFFF"/>
                        </a:highlight>
                        <a:latin typeface="Calibri"/>
                        <a:ea typeface="Calibri"/>
                        <a:cs typeface="Calibri"/>
                        <a:sym typeface="Calibri"/>
                      </a:endParaRPr>
                    </a:p>
                  </a:txBody>
                  <a:tcPr marL="9525" marR="9525" marT="9525" marB="95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600" b="1">
                          <a:solidFill>
                            <a:srgbClr val="BF0000"/>
                          </a:solidFill>
                          <a:highlight>
                            <a:srgbClr val="FFFFFF"/>
                          </a:highlight>
                          <a:latin typeface="Calibri"/>
                          <a:ea typeface="Calibri"/>
                          <a:cs typeface="Calibri"/>
                          <a:sym typeface="Calibri"/>
                        </a:rPr>
                        <a:t>MISSIONAL IMPACT</a:t>
                      </a:r>
                      <a:endParaRPr sz="2600" b="1">
                        <a:solidFill>
                          <a:srgbClr val="BF0000"/>
                        </a:solidFill>
                        <a:highlight>
                          <a:srgbClr val="FFFFFF"/>
                        </a:highlight>
                        <a:latin typeface="Calibri"/>
                        <a:ea typeface="Calibri"/>
                        <a:cs typeface="Calibri"/>
                        <a:sym typeface="Calibri"/>
                      </a:endParaRPr>
                    </a:p>
                  </a:txBody>
                  <a:tcPr marL="9525" marR="9525" marT="9525" marB="95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600" b="1">
                          <a:solidFill>
                            <a:srgbClr val="BF0000"/>
                          </a:solidFill>
                          <a:highlight>
                            <a:srgbClr val="FFFFFF"/>
                          </a:highlight>
                          <a:latin typeface="Calibri"/>
                          <a:ea typeface="Calibri"/>
                          <a:cs typeface="Calibri"/>
                          <a:sym typeface="Calibri"/>
                        </a:rPr>
                        <a:t>INTERNAL STRENGTHENING</a:t>
                      </a:r>
                      <a:endParaRPr sz="2600" b="1">
                        <a:solidFill>
                          <a:srgbClr val="BF0000"/>
                        </a:solidFill>
                        <a:highlight>
                          <a:srgbClr val="FFFFFF"/>
                        </a:highlight>
                        <a:latin typeface="Calibri"/>
                        <a:ea typeface="Calibri"/>
                        <a:cs typeface="Calibri"/>
                        <a:sym typeface="Calibri"/>
                      </a:endParaRPr>
                    </a:p>
                  </a:txBody>
                  <a:tcPr marL="9525" marR="9525" marT="9525" marB="95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58700">
                <a:tc>
                  <a:txBody>
                    <a:bodyPr/>
                    <a:lstStyle/>
                    <a:p>
                      <a:pPr marL="165100" lvl="0" indent="-127000" algn="l" rtl="0">
                        <a:lnSpc>
                          <a:spcPct val="115000"/>
                        </a:lnSpc>
                        <a:spcBef>
                          <a:spcPts val="0"/>
                        </a:spcBef>
                        <a:spcAft>
                          <a:spcPts val="0"/>
                        </a:spcAft>
                        <a:buNone/>
                      </a:pPr>
                      <a:r>
                        <a:rPr lang="en-US" sz="2000">
                          <a:highlight>
                            <a:srgbClr val="FFFFFF"/>
                          </a:highlight>
                        </a:rPr>
                        <a:t>·   Empower diversity (culture, language, geography, perspectives)</a:t>
                      </a:r>
                      <a:endParaRPr sz="2000">
                        <a:highlight>
                          <a:srgbClr val="FFFFFF"/>
                        </a:highlight>
                      </a:endParaRPr>
                    </a:p>
                    <a:p>
                      <a:pPr marL="165100" lvl="0" indent="-127000" algn="l" rtl="0">
                        <a:lnSpc>
                          <a:spcPct val="115000"/>
                        </a:lnSpc>
                        <a:spcBef>
                          <a:spcPts val="0"/>
                        </a:spcBef>
                        <a:spcAft>
                          <a:spcPts val="0"/>
                        </a:spcAft>
                        <a:buNone/>
                      </a:pPr>
                      <a:r>
                        <a:rPr lang="en-US" sz="2000">
                          <a:highlight>
                            <a:srgbClr val="FFFFFF"/>
                          </a:highlight>
                        </a:rPr>
                        <a:t>·   Focus on key global theme(s)</a:t>
                      </a:r>
                      <a:endParaRPr sz="2000">
                        <a:highlight>
                          <a:srgbClr val="FFFFFF"/>
                        </a:highlight>
                      </a:endParaRPr>
                    </a:p>
                    <a:p>
                      <a:pPr marL="165100" lvl="0" indent="-127000" algn="l" rtl="0">
                        <a:lnSpc>
                          <a:spcPct val="115000"/>
                        </a:lnSpc>
                        <a:spcBef>
                          <a:spcPts val="0"/>
                        </a:spcBef>
                        <a:spcAft>
                          <a:spcPts val="0"/>
                        </a:spcAft>
                        <a:buNone/>
                      </a:pPr>
                      <a:r>
                        <a:rPr lang="en-US" sz="2000">
                          <a:highlight>
                            <a:srgbClr val="FFFFFF"/>
                          </a:highlight>
                        </a:rPr>
                        <a:t>·   Leverage ICA strengths and cooperation with global and regional conferences</a:t>
                      </a:r>
                      <a:endParaRPr sz="2000">
                        <a:highlight>
                          <a:srgbClr val="FFFFFF"/>
                        </a:highlight>
                      </a:endParaRPr>
                    </a:p>
                  </a:txBody>
                  <a:tcPr marL="9525" marR="9525" marT="9525" marB="95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152400" lvl="0" indent="-127000" algn="l" rtl="0">
                        <a:lnSpc>
                          <a:spcPct val="115000"/>
                        </a:lnSpc>
                        <a:spcBef>
                          <a:spcPts val="0"/>
                        </a:spcBef>
                        <a:spcAft>
                          <a:spcPts val="0"/>
                        </a:spcAft>
                        <a:buNone/>
                      </a:pPr>
                      <a:r>
                        <a:rPr lang="en-US" sz="2000">
                          <a:highlight>
                            <a:srgbClr val="FFFFFF"/>
                          </a:highlight>
                        </a:rPr>
                        <a:t>·   Initiate collaborations with diverse organizations through ICA methods (facilitation, intellectual, social and spirit)</a:t>
                      </a:r>
                      <a:endParaRPr sz="2000">
                        <a:highlight>
                          <a:srgbClr val="FFFFFF"/>
                        </a:highlight>
                      </a:endParaRPr>
                    </a:p>
                    <a:p>
                      <a:pPr marL="152400" lvl="0" indent="-127000" algn="l" rtl="0">
                        <a:lnSpc>
                          <a:spcPct val="115000"/>
                        </a:lnSpc>
                        <a:spcBef>
                          <a:spcPts val="0"/>
                        </a:spcBef>
                        <a:spcAft>
                          <a:spcPts val="0"/>
                        </a:spcAft>
                        <a:buNone/>
                      </a:pPr>
                      <a:r>
                        <a:rPr lang="en-US" sz="2000">
                          <a:highlight>
                            <a:srgbClr val="FFFFFF"/>
                          </a:highlight>
                        </a:rPr>
                        <a:t>·   Make a difference on the critical issues of our time (e. g., climate crisis, indigenous voice, racism)</a:t>
                      </a:r>
                      <a:endParaRPr sz="2000">
                        <a:highlight>
                          <a:srgbClr val="FFFFFF"/>
                        </a:highlight>
                      </a:endParaRPr>
                    </a:p>
                    <a:p>
                      <a:pPr marL="152400" lvl="0" indent="-127000" algn="l" rtl="0">
                        <a:lnSpc>
                          <a:spcPct val="115000"/>
                        </a:lnSpc>
                        <a:spcBef>
                          <a:spcPts val="0"/>
                        </a:spcBef>
                        <a:spcAft>
                          <a:spcPts val="0"/>
                        </a:spcAft>
                        <a:buNone/>
                      </a:pPr>
                      <a:r>
                        <a:rPr lang="en-US" sz="2000">
                          <a:highlight>
                            <a:srgbClr val="FFFFFF"/>
                          </a:highlight>
                        </a:rPr>
                        <a:t>·   Engage in action research on relevant social issues (youth, development)</a:t>
                      </a:r>
                      <a:endParaRPr sz="2000">
                        <a:highlight>
                          <a:srgbClr val="FFFFFF"/>
                        </a:highlight>
                      </a:endParaRPr>
                    </a:p>
                    <a:p>
                      <a:pPr marL="152400" lvl="0" indent="-127000" algn="l" rtl="0">
                        <a:lnSpc>
                          <a:spcPct val="115000"/>
                        </a:lnSpc>
                        <a:spcBef>
                          <a:spcPts val="0"/>
                        </a:spcBef>
                        <a:spcAft>
                          <a:spcPts val="0"/>
                        </a:spcAft>
                        <a:buNone/>
                      </a:pPr>
                      <a:r>
                        <a:rPr lang="en-US" sz="2000">
                          <a:highlight>
                            <a:srgbClr val="FFFFFF"/>
                          </a:highlight>
                        </a:rPr>
                        <a:t>·   Implement global strategies locally and regionally</a:t>
                      </a:r>
                      <a:endParaRPr sz="2000">
                        <a:highlight>
                          <a:srgbClr val="FFFFFF"/>
                        </a:highlight>
                      </a:endParaRPr>
                    </a:p>
                    <a:p>
                      <a:pPr marL="165100" lvl="0" indent="-127000" algn="l" rtl="0">
                        <a:lnSpc>
                          <a:spcPct val="115000"/>
                        </a:lnSpc>
                        <a:spcBef>
                          <a:spcPts val="0"/>
                        </a:spcBef>
                        <a:spcAft>
                          <a:spcPts val="0"/>
                        </a:spcAft>
                        <a:buNone/>
                      </a:pPr>
                      <a:r>
                        <a:rPr lang="en-US" sz="2000">
                          <a:highlight>
                            <a:srgbClr val="FFFFFF"/>
                          </a:highlight>
                        </a:rPr>
                        <a:t>·   Establish ICA unique role within global NGO community</a:t>
                      </a:r>
                      <a:endParaRPr sz="2000">
                        <a:highlight>
                          <a:srgbClr val="FFFFFF"/>
                        </a:highlight>
                      </a:endParaRPr>
                    </a:p>
                  </a:txBody>
                  <a:tcPr marL="9525" marR="9525" marT="9525" marB="95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215900" lvl="0" indent="-177800" algn="l" rtl="0">
                        <a:lnSpc>
                          <a:spcPct val="115000"/>
                        </a:lnSpc>
                        <a:spcBef>
                          <a:spcPts val="0"/>
                        </a:spcBef>
                        <a:spcAft>
                          <a:spcPts val="0"/>
                        </a:spcAft>
                        <a:buNone/>
                      </a:pPr>
                      <a:r>
                        <a:rPr lang="en-US" sz="2000" dirty="0">
                          <a:highlight>
                            <a:srgbClr val="FFFFFF"/>
                          </a:highlight>
                        </a:rPr>
                        <a:t>· 	Revitalize ICA spirit globally</a:t>
                      </a:r>
                      <a:endParaRPr sz="2000" dirty="0">
                        <a:highlight>
                          <a:srgbClr val="FFFFFF"/>
                        </a:highlight>
                      </a:endParaRPr>
                    </a:p>
                    <a:p>
                      <a:pPr marL="215900" lvl="0" indent="-177800" algn="l" rtl="0">
                        <a:lnSpc>
                          <a:spcPct val="115000"/>
                        </a:lnSpc>
                        <a:spcBef>
                          <a:spcPts val="0"/>
                        </a:spcBef>
                        <a:spcAft>
                          <a:spcPts val="0"/>
                        </a:spcAft>
                        <a:buNone/>
                      </a:pPr>
                      <a:r>
                        <a:rPr lang="en-US" sz="2000" dirty="0">
                          <a:highlight>
                            <a:srgbClr val="FFFFFF"/>
                          </a:highlight>
                        </a:rPr>
                        <a:t>· 	Strengthen participation, inclusivity and equity of ICAs</a:t>
                      </a:r>
                      <a:endParaRPr sz="2000" dirty="0">
                        <a:highlight>
                          <a:srgbClr val="FFFFFF"/>
                        </a:highlight>
                      </a:endParaRPr>
                    </a:p>
                    <a:p>
                      <a:pPr marL="215900" lvl="0" indent="-177800" algn="l" rtl="0">
                        <a:lnSpc>
                          <a:spcPct val="115000"/>
                        </a:lnSpc>
                        <a:spcBef>
                          <a:spcPts val="0"/>
                        </a:spcBef>
                        <a:spcAft>
                          <a:spcPts val="0"/>
                        </a:spcAft>
                        <a:buNone/>
                      </a:pPr>
                      <a:r>
                        <a:rPr lang="en-US" sz="2000" dirty="0">
                          <a:highlight>
                            <a:srgbClr val="FFFFFF"/>
                          </a:highlight>
                        </a:rPr>
                        <a:t>· 	Increase organization sustainability of ICAs</a:t>
                      </a:r>
                      <a:endParaRPr sz="2000" dirty="0">
                        <a:highlight>
                          <a:srgbClr val="FFFFFF"/>
                        </a:highlight>
                      </a:endParaRPr>
                    </a:p>
                    <a:p>
                      <a:pPr marL="215900" lvl="0" indent="-177800" algn="l" rtl="0">
                        <a:lnSpc>
                          <a:spcPct val="115000"/>
                        </a:lnSpc>
                        <a:spcBef>
                          <a:spcPts val="0"/>
                        </a:spcBef>
                        <a:spcAft>
                          <a:spcPts val="0"/>
                        </a:spcAft>
                        <a:buNone/>
                      </a:pPr>
                      <a:r>
                        <a:rPr lang="en-US" sz="2000" dirty="0">
                          <a:highlight>
                            <a:srgbClr val="FFFFFF"/>
                          </a:highlight>
                        </a:rPr>
                        <a:t>· 	Increase ICA interactions regionally and globally </a:t>
                      </a:r>
                      <a:endParaRPr sz="2000" dirty="0">
                        <a:highlight>
                          <a:srgbClr val="FFFFFF"/>
                        </a:highlight>
                      </a:endParaRPr>
                    </a:p>
                    <a:p>
                      <a:pPr marL="215900" lvl="0" indent="0" algn="l" rtl="0">
                        <a:lnSpc>
                          <a:spcPct val="115000"/>
                        </a:lnSpc>
                        <a:spcBef>
                          <a:spcPts val="0"/>
                        </a:spcBef>
                        <a:spcAft>
                          <a:spcPts val="0"/>
                        </a:spcAft>
                        <a:buNone/>
                      </a:pPr>
                      <a:r>
                        <a:rPr lang="en-US" sz="2000" dirty="0">
                          <a:highlight>
                            <a:srgbClr val="FFFFFF"/>
                          </a:highlight>
                        </a:rPr>
                        <a:t> </a:t>
                      </a:r>
                      <a:endParaRPr sz="2000" dirty="0">
                        <a:highlight>
                          <a:srgbClr val="FFFFFF"/>
                        </a:highlight>
                      </a:endParaRPr>
                    </a:p>
                  </a:txBody>
                  <a:tcPr marL="9525" marR="9525" marT="9525" marB="95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p:nvPr/>
        </p:nvSpPr>
        <p:spPr>
          <a:xfrm>
            <a:off x="2947825" y="0"/>
            <a:ext cx="6514200" cy="215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endParaRPr sz="100"/>
          </a:p>
        </p:txBody>
      </p:sp>
      <p:pic>
        <p:nvPicPr>
          <p:cNvPr id="92" name="Google Shape;92;p14"/>
          <p:cNvPicPr preferRelativeResize="0"/>
          <p:nvPr/>
        </p:nvPicPr>
        <p:blipFill>
          <a:blip r:embed="rId3">
            <a:alphaModFix/>
          </a:blip>
          <a:stretch>
            <a:fillRect/>
          </a:stretch>
        </p:blipFill>
        <p:spPr>
          <a:xfrm>
            <a:off x="168775" y="118925"/>
            <a:ext cx="2137300" cy="859925"/>
          </a:xfrm>
          <a:prstGeom prst="rect">
            <a:avLst/>
          </a:prstGeom>
          <a:noFill/>
          <a:ln>
            <a:noFill/>
          </a:ln>
        </p:spPr>
      </p:pic>
      <p:sp>
        <p:nvSpPr>
          <p:cNvPr id="93" name="Google Shape;93;p14"/>
          <p:cNvSpPr txBox="1"/>
          <p:nvPr/>
        </p:nvSpPr>
        <p:spPr>
          <a:xfrm>
            <a:off x="1009800" y="2150825"/>
            <a:ext cx="10643400" cy="2724300"/>
          </a:xfrm>
          <a:prstGeom prst="rect">
            <a:avLst/>
          </a:prstGeom>
          <a:noFill/>
          <a:ln>
            <a:noFill/>
          </a:ln>
        </p:spPr>
        <p:txBody>
          <a:bodyPr spcFirstLastPara="1" wrap="square" lIns="91425" tIns="91425" rIns="91425" bIns="91425" anchor="t" anchorCtr="0">
            <a:spAutoFit/>
          </a:bodyPr>
          <a:lstStyle/>
          <a:p>
            <a:pPr marL="457200" lvl="0" indent="-419100" algn="l" rtl="0">
              <a:lnSpc>
                <a:spcPct val="150000"/>
              </a:lnSpc>
              <a:spcBef>
                <a:spcPts val="0"/>
              </a:spcBef>
              <a:spcAft>
                <a:spcPts val="0"/>
              </a:spcAft>
              <a:buClr>
                <a:schemeClr val="dk1"/>
              </a:buClr>
              <a:buSzPts val="3000"/>
              <a:buAutoNum type="arabicPeriod"/>
            </a:pPr>
            <a:r>
              <a:rPr lang="en-US" sz="3000">
                <a:solidFill>
                  <a:schemeClr val="dk1"/>
                </a:solidFill>
              </a:rPr>
              <a:t>Name / Where are you from ?</a:t>
            </a:r>
            <a:endParaRPr sz="3000">
              <a:solidFill>
                <a:schemeClr val="dk1"/>
              </a:solidFill>
            </a:endParaRPr>
          </a:p>
          <a:p>
            <a:pPr marL="457200" lvl="0" indent="-419100" algn="l" rtl="0">
              <a:lnSpc>
                <a:spcPct val="150000"/>
              </a:lnSpc>
              <a:spcBef>
                <a:spcPts val="0"/>
              </a:spcBef>
              <a:spcAft>
                <a:spcPts val="0"/>
              </a:spcAft>
              <a:buClr>
                <a:schemeClr val="dk1"/>
              </a:buClr>
              <a:buSzPts val="3000"/>
              <a:buAutoNum type="arabicPeriod"/>
            </a:pPr>
            <a:r>
              <a:rPr lang="en-US" sz="3000">
                <a:solidFill>
                  <a:schemeClr val="dk1"/>
                </a:solidFill>
              </a:rPr>
              <a:t>What has been happening in your ICA in 2022?</a:t>
            </a:r>
            <a:endParaRPr sz="3000">
              <a:solidFill>
                <a:schemeClr val="dk1"/>
              </a:solidFill>
            </a:endParaRPr>
          </a:p>
          <a:p>
            <a:pPr marL="457200" lvl="0" indent="-419100" algn="l" rtl="0">
              <a:lnSpc>
                <a:spcPct val="150000"/>
              </a:lnSpc>
              <a:spcBef>
                <a:spcPts val="0"/>
              </a:spcBef>
              <a:spcAft>
                <a:spcPts val="0"/>
              </a:spcAft>
              <a:buClr>
                <a:schemeClr val="dk1"/>
              </a:buClr>
              <a:buSzPts val="3000"/>
              <a:buAutoNum type="arabicPeriod"/>
            </a:pPr>
            <a:r>
              <a:rPr lang="en-US" sz="3000">
                <a:solidFill>
                  <a:schemeClr val="dk1"/>
                </a:solidFill>
              </a:rPr>
              <a:t>How have you been influenced by relating to other ICAs this past year (since July 2021)</a:t>
            </a:r>
            <a:endParaRPr sz="3200"/>
          </a:p>
        </p:txBody>
      </p:sp>
      <p:sp>
        <p:nvSpPr>
          <p:cNvPr id="94" name="Google Shape;94;p14"/>
          <p:cNvSpPr txBox="1"/>
          <p:nvPr/>
        </p:nvSpPr>
        <p:spPr>
          <a:xfrm>
            <a:off x="3296775" y="370225"/>
            <a:ext cx="7527900" cy="70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400" b="1">
                <a:solidFill>
                  <a:schemeClr val="dk1"/>
                </a:solidFill>
              </a:rPr>
              <a:t>Welcome and Check-in   (15 mins)</a:t>
            </a:r>
            <a:r>
              <a:rPr lang="en-US" sz="3400">
                <a:solidFill>
                  <a:schemeClr val="dk1"/>
                </a:solidFill>
              </a:rPr>
              <a:t>     </a:t>
            </a:r>
            <a:endParaRPr sz="3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14B57-F89B-4C1A-D225-8295A94CE8EC}"/>
              </a:ext>
            </a:extLst>
          </p:cNvPr>
          <p:cNvSpPr>
            <a:spLocks noGrp="1"/>
          </p:cNvSpPr>
          <p:nvPr>
            <p:ph type="title"/>
          </p:nvPr>
        </p:nvSpPr>
        <p:spPr>
          <a:xfrm>
            <a:off x="479854" y="365125"/>
            <a:ext cx="10873946" cy="1325563"/>
          </a:xfrm>
        </p:spPr>
        <p:txBody>
          <a:bodyPr>
            <a:normAutofit fontScale="90000"/>
          </a:bodyPr>
          <a:lstStyle/>
          <a:p>
            <a:r>
              <a:rPr lang="en-US" altLang="zh-TW" sz="2800" dirty="0"/>
              <a:t>Present:   </a:t>
            </a:r>
            <a:r>
              <a:rPr lang="en-US" altLang="zh-TW" sz="2800"/>
              <a:t>65 registered ; </a:t>
            </a:r>
            <a:r>
              <a:rPr lang="en-US" altLang="zh-TW" sz="2800" dirty="0"/>
              <a:t>52 attended</a:t>
            </a:r>
            <a:r>
              <a:rPr lang="zh-TW" altLang="zh-TW" sz="2800" dirty="0"/>
              <a:t> </a:t>
            </a:r>
            <a:br>
              <a:rPr lang="en-US" altLang="zh-TW" sz="2800" dirty="0"/>
            </a:br>
            <a:r>
              <a:rPr lang="en-US" altLang="zh-TW" sz="2200" dirty="0"/>
              <a:t>(Simultaneous translation in French and Spanish (Mireille Menard, Catalina and Cynthia)</a:t>
            </a:r>
            <a:br>
              <a:rPr lang="zh-TW" altLang="zh-TW" sz="2200" dirty="0"/>
            </a:br>
            <a:endParaRPr kumimoji="1" lang="zh-TW" altLang="en-US" sz="2800" dirty="0"/>
          </a:p>
        </p:txBody>
      </p:sp>
      <p:sp>
        <p:nvSpPr>
          <p:cNvPr id="3" name="文字版面配置區 2">
            <a:extLst>
              <a:ext uri="{FF2B5EF4-FFF2-40B4-BE49-F238E27FC236}">
                <a16:creationId xmlns:a16="http://schemas.microsoft.com/office/drawing/2014/main" id="{B95C792F-9C3B-44CC-686C-F6F3EBED9D8E}"/>
              </a:ext>
            </a:extLst>
          </p:cNvPr>
          <p:cNvSpPr>
            <a:spLocks noGrp="1"/>
          </p:cNvSpPr>
          <p:nvPr>
            <p:ph type="body" idx="1"/>
          </p:nvPr>
        </p:nvSpPr>
        <p:spPr>
          <a:xfrm>
            <a:off x="479854" y="1340794"/>
            <a:ext cx="5093043" cy="4351338"/>
          </a:xfrm>
        </p:spPr>
        <p:txBody>
          <a:bodyPr>
            <a:noAutofit/>
          </a:bodyPr>
          <a:lstStyle/>
          <a:p>
            <a:pPr marL="114300" indent="0">
              <a:buNone/>
            </a:pPr>
            <a:r>
              <a:rPr lang="en-US" altLang="zh-TW" sz="1400" b="1" dirty="0"/>
              <a:t>Africa</a:t>
            </a:r>
            <a:endParaRPr lang="zh-TW" altLang="zh-TW" sz="1400" b="1" dirty="0"/>
          </a:p>
          <a:p>
            <a:pPr lvl="0"/>
            <a:r>
              <a:rPr lang="en-US" altLang="zh-TW" sz="1200" dirty="0"/>
              <a:t>Benin:  </a:t>
            </a:r>
            <a:r>
              <a:rPr lang="en-US" altLang="zh-TW" sz="1200" dirty="0" err="1"/>
              <a:t>Kassimou</a:t>
            </a:r>
            <a:r>
              <a:rPr lang="en-US" altLang="zh-TW" sz="1200" dirty="0"/>
              <a:t> </a:t>
            </a:r>
            <a:r>
              <a:rPr lang="en-US" altLang="zh-TW" sz="1200" dirty="0" err="1"/>
              <a:t>Issotina</a:t>
            </a:r>
            <a:endParaRPr lang="zh-TW" altLang="zh-TW" sz="1200" dirty="0"/>
          </a:p>
          <a:p>
            <a:pPr lvl="0"/>
            <a:r>
              <a:rPr lang="en-US" altLang="zh-TW" sz="1200" dirty="0"/>
              <a:t>Ghana:  Ken Kinney</a:t>
            </a:r>
            <a:endParaRPr lang="zh-TW" altLang="zh-TW" sz="1200" dirty="0"/>
          </a:p>
          <a:p>
            <a:pPr lvl="0"/>
            <a:r>
              <a:rPr lang="en-US" altLang="zh-TW" sz="1200" dirty="0"/>
              <a:t>Kenya:  Henry </a:t>
            </a:r>
            <a:r>
              <a:rPr lang="en-US" altLang="zh-TW" sz="1200" dirty="0" err="1"/>
              <a:t>Mpapale</a:t>
            </a:r>
            <a:endParaRPr lang="zh-TW" altLang="zh-TW" sz="1200" dirty="0"/>
          </a:p>
          <a:p>
            <a:pPr lvl="0"/>
            <a:r>
              <a:rPr lang="en-US" altLang="zh-TW" sz="1200" dirty="0"/>
              <a:t>Nigeria:  Hannah </a:t>
            </a:r>
            <a:r>
              <a:rPr lang="en-US" altLang="zh-TW" sz="1200" dirty="0" err="1"/>
              <a:t>Anighorn</a:t>
            </a:r>
            <a:endParaRPr lang="zh-TW" altLang="zh-TW" sz="1200" dirty="0"/>
          </a:p>
          <a:p>
            <a:pPr lvl="0"/>
            <a:r>
              <a:rPr lang="en-US" altLang="zh-TW" sz="1200" dirty="0"/>
              <a:t>Togo:  </a:t>
            </a:r>
            <a:r>
              <a:rPr lang="en-US" altLang="zh-TW" sz="1200" dirty="0" err="1"/>
              <a:t>Yawo</a:t>
            </a:r>
            <a:r>
              <a:rPr lang="en-US" altLang="zh-TW" sz="1200" dirty="0"/>
              <a:t> Gator </a:t>
            </a:r>
            <a:r>
              <a:rPr lang="en-US" altLang="zh-TW" sz="1200" dirty="0" err="1"/>
              <a:t>Adufu</a:t>
            </a:r>
            <a:endParaRPr lang="zh-TW" altLang="zh-TW" sz="1200" dirty="0"/>
          </a:p>
          <a:p>
            <a:pPr lvl="0"/>
            <a:r>
              <a:rPr lang="en-US" altLang="zh-TW" sz="1200" dirty="0"/>
              <a:t>Uganda:  Charles </a:t>
            </a:r>
            <a:r>
              <a:rPr lang="en-US" altLang="zh-TW" sz="1200" dirty="0" err="1"/>
              <a:t>Wabwire</a:t>
            </a:r>
            <a:endParaRPr lang="zh-TW" altLang="zh-TW" sz="1200" dirty="0"/>
          </a:p>
          <a:p>
            <a:pPr lvl="0"/>
            <a:r>
              <a:rPr lang="en-US" altLang="zh-TW" sz="1200" dirty="0"/>
              <a:t>Zimbabwe:  Gerald </a:t>
            </a:r>
            <a:r>
              <a:rPr lang="en-US" altLang="zh-TW" sz="1200" dirty="0" err="1"/>
              <a:t>Goman</a:t>
            </a:r>
            <a:endParaRPr lang="en-US" altLang="zh-TW" sz="1200" dirty="0"/>
          </a:p>
          <a:p>
            <a:pPr marL="114300" indent="0">
              <a:buNone/>
            </a:pPr>
            <a:r>
              <a:rPr lang="en-US" altLang="zh-TW" sz="1400" b="1" dirty="0"/>
              <a:t>Europe/Middle East</a:t>
            </a:r>
            <a:endParaRPr lang="zh-TW" altLang="zh-TW" sz="1400" b="1" dirty="0"/>
          </a:p>
          <a:p>
            <a:r>
              <a:rPr lang="en-US" altLang="zh-TW" sz="1200" dirty="0"/>
              <a:t>Great Britain:  Derek McAuley</a:t>
            </a:r>
            <a:endParaRPr lang="zh-TW" altLang="zh-TW" sz="1200" dirty="0"/>
          </a:p>
          <a:p>
            <a:r>
              <a:rPr lang="en-US" altLang="zh-TW" sz="1200" dirty="0"/>
              <a:t>Iran:  Shahrazad </a:t>
            </a:r>
            <a:r>
              <a:rPr lang="en-US" altLang="zh-TW" sz="1200" dirty="0" err="1"/>
              <a:t>Saderi</a:t>
            </a:r>
            <a:endParaRPr lang="zh-TW" altLang="zh-TW" sz="1200" dirty="0"/>
          </a:p>
          <a:p>
            <a:r>
              <a:rPr lang="en-US" altLang="zh-TW" sz="1200" dirty="0"/>
              <a:t>Spain:  Cecelia, Catalina Quiroz-Nino, Juan Jose Roca Escalante</a:t>
            </a:r>
          </a:p>
          <a:p>
            <a:pPr marL="114300" indent="0">
              <a:buNone/>
            </a:pPr>
            <a:endParaRPr lang="en-US" altLang="zh-TW" sz="1200" dirty="0"/>
          </a:p>
          <a:p>
            <a:pPr marL="114300" indent="0">
              <a:buNone/>
            </a:pPr>
            <a:r>
              <a:rPr lang="en-US" altLang="zh-TW" sz="1400" b="1" dirty="0"/>
              <a:t>Regrets:  </a:t>
            </a:r>
            <a:r>
              <a:rPr lang="en-US" altLang="zh-TW" sz="1200" dirty="0"/>
              <a:t>The Netherlands </a:t>
            </a:r>
            <a:endParaRPr lang="zh-TW" altLang="zh-TW" sz="1200" dirty="0"/>
          </a:p>
        </p:txBody>
      </p:sp>
      <p:sp>
        <p:nvSpPr>
          <p:cNvPr id="4" name="文字版面配置區 2">
            <a:extLst>
              <a:ext uri="{FF2B5EF4-FFF2-40B4-BE49-F238E27FC236}">
                <a16:creationId xmlns:a16="http://schemas.microsoft.com/office/drawing/2014/main" id="{36917790-4B8A-1673-A7A7-26D0776DCD60}"/>
              </a:ext>
            </a:extLst>
          </p:cNvPr>
          <p:cNvSpPr txBox="1">
            <a:spLocks/>
          </p:cNvSpPr>
          <p:nvPr/>
        </p:nvSpPr>
        <p:spPr>
          <a:xfrm>
            <a:off x="5572897" y="1253330"/>
            <a:ext cx="6139249" cy="53822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US" altLang="zh-TW" sz="1400" b="1" dirty="0"/>
              <a:t>The Americas</a:t>
            </a:r>
            <a:endParaRPr lang="zh-TW" altLang="zh-TW" sz="1400" b="1" dirty="0"/>
          </a:p>
          <a:p>
            <a:r>
              <a:rPr lang="en-US" altLang="zh-TW" sz="1200" dirty="0"/>
              <a:t>Canada: Virginia </a:t>
            </a:r>
            <a:r>
              <a:rPr lang="en-US" altLang="zh-TW" sz="1200" dirty="0" err="1"/>
              <a:t>Kanyogonya</a:t>
            </a:r>
            <a:r>
              <a:rPr lang="en-US" altLang="zh-TW" sz="1200" dirty="0"/>
              <a:t>, Mireille Menard (French Translator), Jan Sanders, Jeanette Stanfield</a:t>
            </a:r>
            <a:endParaRPr lang="zh-TW" altLang="zh-TW" sz="1200" dirty="0"/>
          </a:p>
          <a:p>
            <a:r>
              <a:rPr lang="en-US" altLang="zh-TW" sz="1200" dirty="0"/>
              <a:t>Chili:  Isabel de la </a:t>
            </a:r>
            <a:r>
              <a:rPr lang="en-US" altLang="zh-TW" sz="1200" dirty="0" err="1"/>
              <a:t>Maza</a:t>
            </a:r>
            <a:r>
              <a:rPr lang="en-US" altLang="zh-TW" sz="1200" dirty="0"/>
              <a:t>, Gerd </a:t>
            </a:r>
            <a:r>
              <a:rPr lang="en-US" altLang="zh-TW" sz="1200" dirty="0" err="1"/>
              <a:t>Luders</a:t>
            </a:r>
            <a:endParaRPr lang="zh-TW" altLang="zh-TW" sz="1200" dirty="0"/>
          </a:p>
          <a:p>
            <a:r>
              <a:rPr lang="en-US" altLang="zh-TW" sz="1200" dirty="0"/>
              <a:t>Guatemala:  </a:t>
            </a:r>
            <a:r>
              <a:rPr lang="en-US" altLang="zh-TW" sz="1200" dirty="0" err="1"/>
              <a:t>Lisseth</a:t>
            </a:r>
            <a:r>
              <a:rPr lang="en-US" altLang="zh-TW" sz="1200" dirty="0"/>
              <a:t> Lorenzo</a:t>
            </a:r>
            <a:endParaRPr lang="zh-TW" altLang="zh-TW" sz="1200" dirty="0"/>
          </a:p>
          <a:p>
            <a:r>
              <a:rPr lang="en-US" altLang="zh-TW" sz="1200" dirty="0"/>
              <a:t>Peru: Cynthia (Spanish Translator)</a:t>
            </a:r>
            <a:endParaRPr lang="zh-TW" altLang="zh-TW" sz="1200" dirty="0"/>
          </a:p>
          <a:p>
            <a:r>
              <a:rPr lang="en-US" altLang="zh-TW" sz="1200" dirty="0"/>
              <a:t>United States:  Alan </a:t>
            </a:r>
            <a:r>
              <a:rPr lang="en-US" altLang="zh-TW" sz="1200" dirty="0" err="1"/>
              <a:t>Gammel</a:t>
            </a:r>
            <a:r>
              <a:rPr lang="en-US" altLang="zh-TW" sz="1200" dirty="0"/>
              <a:t>, Ruth Gilbert, Deborah Graham, Beret Griffith, Tim </a:t>
            </a:r>
            <a:r>
              <a:rPr lang="en-US" altLang="zh-TW" sz="1200" dirty="0" err="1"/>
              <a:t>Leisman</a:t>
            </a:r>
            <a:r>
              <a:rPr lang="en-US" altLang="zh-TW" sz="1200" dirty="0"/>
              <a:t>, Paul Noah, Lesley Showers, Karen Snyder. Nelson Stover, Jim Troxel, Sunny Walker, Jim </a:t>
            </a:r>
            <a:r>
              <a:rPr lang="en-US" altLang="zh-TW" sz="1200" dirty="0" err="1"/>
              <a:t>Wiegel</a:t>
            </a:r>
            <a:r>
              <a:rPr lang="en-US" altLang="zh-TW" sz="1200" dirty="0"/>
              <a:t>, Meg </a:t>
            </a:r>
            <a:r>
              <a:rPr lang="en-US" altLang="zh-TW" sz="1200" dirty="0" err="1"/>
              <a:t>Zeigelman</a:t>
            </a:r>
            <a:endParaRPr lang="en-US" altLang="zh-TW" sz="1200" dirty="0"/>
          </a:p>
          <a:p>
            <a:pPr marL="114300" indent="0">
              <a:buNone/>
            </a:pPr>
            <a:r>
              <a:rPr lang="en-US" altLang="zh-TW" sz="1400" b="1" dirty="0"/>
              <a:t>Asia</a:t>
            </a:r>
            <a:endParaRPr lang="zh-TW" altLang="zh-TW" sz="1400" b="1" dirty="0"/>
          </a:p>
          <a:p>
            <a:pPr lvl="0"/>
            <a:r>
              <a:rPr lang="en-US" altLang="zh-TW" sz="1200" dirty="0"/>
              <a:t>Australia: Kevin Balm, Robyn Hutchinson</a:t>
            </a:r>
            <a:endParaRPr lang="zh-TW" altLang="zh-TW" sz="1200" dirty="0"/>
          </a:p>
          <a:p>
            <a:pPr lvl="0"/>
            <a:r>
              <a:rPr lang="en-US" altLang="zh-TW" sz="1200" dirty="0"/>
              <a:t>Bangladesh:  Aziz Rahman</a:t>
            </a:r>
            <a:endParaRPr lang="zh-TW" altLang="zh-TW" sz="1200" dirty="0"/>
          </a:p>
          <a:p>
            <a:pPr lvl="0"/>
            <a:r>
              <a:rPr lang="en-US" altLang="zh-TW" sz="1200" dirty="0"/>
              <a:t>China:  Mark Pixley, Michelle Zhang</a:t>
            </a:r>
            <a:endParaRPr lang="zh-TW" altLang="zh-TW" sz="1200" dirty="0"/>
          </a:p>
          <a:p>
            <a:pPr lvl="0"/>
            <a:r>
              <a:rPr lang="en-US" altLang="zh-TW" sz="1200" dirty="0"/>
              <a:t>India: Archana Deshmukh, Bhimrao </a:t>
            </a:r>
            <a:r>
              <a:rPr lang="en-US" altLang="zh-TW" sz="1200" dirty="0" err="1"/>
              <a:t>Tupe</a:t>
            </a:r>
            <a:endParaRPr lang="zh-TW" altLang="zh-TW" sz="1200" dirty="0"/>
          </a:p>
          <a:p>
            <a:pPr lvl="0"/>
            <a:r>
              <a:rPr lang="en-US" altLang="zh-TW" sz="1200" dirty="0"/>
              <a:t>Japan:  Don </a:t>
            </a:r>
            <a:r>
              <a:rPr lang="en-US" altLang="zh-TW" sz="1200" dirty="0" err="1"/>
              <a:t>Hinkelman</a:t>
            </a:r>
            <a:endParaRPr lang="zh-TW" altLang="zh-TW" sz="1200" dirty="0"/>
          </a:p>
          <a:p>
            <a:pPr lvl="0"/>
            <a:r>
              <a:rPr lang="en-US" altLang="zh-TW" sz="1200" dirty="0"/>
              <a:t>Nepal:  </a:t>
            </a:r>
            <a:r>
              <a:rPr lang="en-US" altLang="zh-TW" sz="1200" dirty="0" err="1"/>
              <a:t>Ishu</a:t>
            </a:r>
            <a:r>
              <a:rPr lang="en-US" altLang="zh-TW" sz="1200" dirty="0"/>
              <a:t> </a:t>
            </a:r>
            <a:r>
              <a:rPr lang="en-US" altLang="zh-TW" sz="1200" dirty="0" err="1"/>
              <a:t>Subba</a:t>
            </a:r>
            <a:r>
              <a:rPr lang="en-US" altLang="zh-TW" sz="1200" dirty="0"/>
              <a:t>, </a:t>
            </a:r>
            <a:r>
              <a:rPr lang="en-US" altLang="zh-TW" sz="1200" dirty="0" err="1"/>
              <a:t>Tatwa</a:t>
            </a:r>
            <a:r>
              <a:rPr lang="en-US" altLang="zh-TW" sz="1200" dirty="0"/>
              <a:t> </a:t>
            </a:r>
            <a:r>
              <a:rPr lang="en-US" altLang="zh-TW" sz="1200" dirty="0" err="1"/>
              <a:t>Timsina</a:t>
            </a:r>
            <a:endParaRPr lang="zh-TW" altLang="zh-TW" sz="1200" dirty="0"/>
          </a:p>
          <a:p>
            <a:pPr lvl="0"/>
            <a:r>
              <a:rPr lang="en-US" altLang="zh-TW" sz="1200" dirty="0"/>
              <a:t>Philippines:  </a:t>
            </a:r>
            <a:r>
              <a:rPr lang="en-US" altLang="zh-TW" sz="1200" dirty="0" err="1"/>
              <a:t>Junifen</a:t>
            </a:r>
            <a:r>
              <a:rPr lang="en-US" altLang="zh-TW" sz="1200" dirty="0"/>
              <a:t> </a:t>
            </a:r>
            <a:r>
              <a:rPr lang="en-US" altLang="zh-TW" sz="1200" dirty="0" err="1"/>
              <a:t>Gauuan</a:t>
            </a:r>
            <a:endParaRPr lang="zh-TW" altLang="zh-TW" sz="1200" dirty="0"/>
          </a:p>
          <a:p>
            <a:pPr lvl="0"/>
            <a:r>
              <a:rPr lang="en-US" altLang="zh-TW" sz="1200" dirty="0"/>
              <a:t>Sri Lanka:  </a:t>
            </a:r>
            <a:r>
              <a:rPr lang="en-US" altLang="zh-TW" sz="1200" dirty="0" err="1"/>
              <a:t>Puthrika</a:t>
            </a:r>
            <a:r>
              <a:rPr lang="en-US" altLang="zh-TW" sz="1200" dirty="0"/>
              <a:t> </a:t>
            </a:r>
            <a:r>
              <a:rPr lang="en-US" altLang="zh-TW" sz="1200" dirty="0" err="1"/>
              <a:t>Moonesinghe</a:t>
            </a:r>
            <a:endParaRPr lang="zh-TW" altLang="zh-TW" sz="1200" dirty="0"/>
          </a:p>
          <a:p>
            <a:pPr lvl="0"/>
            <a:r>
              <a:rPr lang="en-US" altLang="zh-TW" sz="1200" dirty="0"/>
              <a:t>Taiwan:  Evelyn </a:t>
            </a:r>
            <a:r>
              <a:rPr lang="en-US" altLang="zh-TW" sz="1200" dirty="0" err="1"/>
              <a:t>Kurihara</a:t>
            </a:r>
            <a:r>
              <a:rPr lang="en-US" altLang="zh-TW" sz="1200" dirty="0"/>
              <a:t> Philbrook, Larry Philbrook, Eric Tseng</a:t>
            </a:r>
            <a:endParaRPr lang="zh-TW" altLang="zh-TW" sz="1200" dirty="0"/>
          </a:p>
          <a:p>
            <a:endParaRPr kumimoji="1" lang="zh-TW" altLang="en-US" sz="1200" dirty="0"/>
          </a:p>
        </p:txBody>
      </p:sp>
    </p:spTree>
    <p:extLst>
      <p:ext uri="{BB962C8B-B14F-4D97-AF65-F5344CB8AC3E}">
        <p14:creationId xmlns:p14="http://schemas.microsoft.com/office/powerpoint/2010/main" val="119448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86975" y="0"/>
            <a:ext cx="10515600" cy="87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sz="3300" b="1"/>
              <a:t>Agenda: </a:t>
            </a:r>
            <a:endParaRPr sz="3300" b="1"/>
          </a:p>
        </p:txBody>
      </p:sp>
      <p:graphicFrame>
        <p:nvGraphicFramePr>
          <p:cNvPr id="100" name="Google Shape;100;p15"/>
          <p:cNvGraphicFramePr/>
          <p:nvPr>
            <p:extLst>
              <p:ext uri="{D42A27DB-BD31-4B8C-83A1-F6EECF244321}">
                <p14:modId xmlns:p14="http://schemas.microsoft.com/office/powerpoint/2010/main" val="1236365512"/>
              </p:ext>
            </p:extLst>
          </p:nvPr>
        </p:nvGraphicFramePr>
        <p:xfrm>
          <a:off x="491857" y="825738"/>
          <a:ext cx="11393525" cy="5385114"/>
        </p:xfrm>
        <a:graphic>
          <a:graphicData uri="http://schemas.openxmlformats.org/drawingml/2006/table">
            <a:tbl>
              <a:tblPr firstRow="1" bandRow="1">
                <a:noFill/>
                <a:tableStyleId>{647EC613-00B6-4E43-A765-6D7DDF2E1DE3}</a:tableStyleId>
              </a:tblPr>
              <a:tblGrid>
                <a:gridCol w="8203275">
                  <a:extLst>
                    <a:ext uri="{9D8B030D-6E8A-4147-A177-3AD203B41FA5}">
                      <a16:colId xmlns:a16="http://schemas.microsoft.com/office/drawing/2014/main" val="20000"/>
                    </a:ext>
                  </a:extLst>
                </a:gridCol>
                <a:gridCol w="1932075">
                  <a:extLst>
                    <a:ext uri="{9D8B030D-6E8A-4147-A177-3AD203B41FA5}">
                      <a16:colId xmlns:a16="http://schemas.microsoft.com/office/drawing/2014/main" val="20001"/>
                    </a:ext>
                  </a:extLst>
                </a:gridCol>
                <a:gridCol w="1258175">
                  <a:extLst>
                    <a:ext uri="{9D8B030D-6E8A-4147-A177-3AD203B41FA5}">
                      <a16:colId xmlns:a16="http://schemas.microsoft.com/office/drawing/2014/main" val="20002"/>
                    </a:ext>
                  </a:extLst>
                </a:gridCol>
              </a:tblGrid>
              <a:tr h="224075">
                <a:tc>
                  <a:txBody>
                    <a:bodyPr/>
                    <a:lstStyle/>
                    <a:p>
                      <a:pPr marL="0" marR="0" lvl="0" indent="0" algn="ctr" rtl="0">
                        <a:spcBef>
                          <a:spcPts val="0"/>
                        </a:spcBef>
                        <a:spcAft>
                          <a:spcPts val="0"/>
                        </a:spcAft>
                        <a:buNone/>
                      </a:pPr>
                      <a:r>
                        <a:rPr lang="en-US" sz="2400" u="none" strike="noStrike" cap="none"/>
                        <a:t>What </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u="none" strike="noStrike" cap="none"/>
                        <a:t>Facilitated by</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u="none" strike="noStrike" cap="none"/>
                        <a:t>Time</a:t>
                      </a:r>
                      <a:endParaRPr sz="2400" u="none" strike="noStrike" cap="none"/>
                    </a:p>
                  </a:txBody>
                  <a:tcPr marL="91450" marR="91450" marT="45725" marB="45725"/>
                </a:tc>
                <a:extLst>
                  <a:ext uri="{0D108BD9-81ED-4DB2-BD59-A6C34878D82A}">
                    <a16:rowId xmlns:a16="http://schemas.microsoft.com/office/drawing/2014/main" val="10000"/>
                  </a:ext>
                </a:extLst>
              </a:tr>
              <a:tr h="465050">
                <a:tc>
                  <a:txBody>
                    <a:bodyPr/>
                    <a:lstStyle/>
                    <a:p>
                      <a:pPr marL="0" lvl="0" indent="0" algn="l" rtl="0">
                        <a:lnSpc>
                          <a:spcPct val="115000"/>
                        </a:lnSpc>
                        <a:spcBef>
                          <a:spcPts val="0"/>
                        </a:spcBef>
                        <a:spcAft>
                          <a:spcPts val="0"/>
                        </a:spcAft>
                        <a:buNone/>
                      </a:pPr>
                      <a:r>
                        <a:rPr lang="en-US" sz="2300" b="1">
                          <a:latin typeface="Arial"/>
                          <a:ea typeface="Arial"/>
                          <a:cs typeface="Arial"/>
                          <a:sym typeface="Arial"/>
                        </a:rPr>
                        <a:t>Welcome and Check In</a:t>
                      </a:r>
                      <a:endParaRPr sz="2300" b="1">
                        <a:latin typeface="Arial"/>
                        <a:ea typeface="Arial"/>
                        <a:cs typeface="Arial"/>
                        <a:sym typeface="Arial"/>
                      </a:endParaRPr>
                    </a:p>
                  </a:txBody>
                  <a:tcPr marL="91450" marR="91450" marT="45725" marB="45725"/>
                </a:tc>
                <a:tc>
                  <a:txBody>
                    <a:bodyPr/>
                    <a:lstStyle/>
                    <a:p>
                      <a:pPr marL="0" lvl="0" indent="0" algn="l" rtl="0">
                        <a:lnSpc>
                          <a:spcPct val="150000"/>
                        </a:lnSpc>
                        <a:spcBef>
                          <a:spcPts val="0"/>
                        </a:spcBef>
                        <a:spcAft>
                          <a:spcPts val="0"/>
                        </a:spcAft>
                        <a:buNone/>
                      </a:pPr>
                      <a:r>
                        <a:rPr lang="en-US" sz="2300">
                          <a:latin typeface="Arial"/>
                          <a:ea typeface="Arial"/>
                          <a:cs typeface="Arial"/>
                          <a:sym typeface="Arial"/>
                        </a:rPr>
                        <a:t>Henry </a:t>
                      </a:r>
                      <a:endParaRPr sz="2300">
                        <a:latin typeface="Times New Roman"/>
                        <a:ea typeface="Times New Roman"/>
                        <a:cs typeface="Times New Roman"/>
                        <a:sym typeface="Times New Roman"/>
                      </a:endParaRPr>
                    </a:p>
                  </a:txBody>
                  <a:tcPr marL="91450" marR="91450" marT="45725" marB="45725"/>
                </a:tc>
                <a:tc>
                  <a:txBody>
                    <a:bodyPr/>
                    <a:lstStyle/>
                    <a:p>
                      <a:pPr marL="0" lvl="0" indent="0" algn="l" rtl="0">
                        <a:spcBef>
                          <a:spcPts val="0"/>
                        </a:spcBef>
                        <a:spcAft>
                          <a:spcPts val="0"/>
                        </a:spcAft>
                        <a:buNone/>
                      </a:pPr>
                      <a:r>
                        <a:rPr lang="en-US" sz="2300"/>
                        <a:t>15 mins</a:t>
                      </a:r>
                      <a:endParaRPr sz="2300" u="none" strike="noStrike" cap="none"/>
                    </a:p>
                  </a:txBody>
                  <a:tcPr marL="91450" marR="91450" marT="45725" marB="45725"/>
                </a:tc>
                <a:extLst>
                  <a:ext uri="{0D108BD9-81ED-4DB2-BD59-A6C34878D82A}">
                    <a16:rowId xmlns:a16="http://schemas.microsoft.com/office/drawing/2014/main" val="10001"/>
                  </a:ext>
                </a:extLst>
              </a:tr>
              <a:tr h="1143000">
                <a:tc>
                  <a:txBody>
                    <a:bodyPr/>
                    <a:lstStyle/>
                    <a:p>
                      <a:pPr marL="0" marR="0" lvl="0" indent="0" algn="l" rtl="0">
                        <a:lnSpc>
                          <a:spcPct val="100000"/>
                        </a:lnSpc>
                        <a:spcBef>
                          <a:spcPts val="0"/>
                        </a:spcBef>
                        <a:spcAft>
                          <a:spcPts val="0"/>
                        </a:spcAft>
                        <a:buClr>
                          <a:schemeClr val="dk1"/>
                        </a:buClr>
                        <a:buSzPts val="2400"/>
                        <a:buFont typeface="Arial"/>
                        <a:buNone/>
                      </a:pPr>
                      <a:r>
                        <a:rPr lang="en-US" sz="2400" b="1">
                          <a:latin typeface="Arial"/>
                          <a:ea typeface="Arial"/>
                          <a:cs typeface="Arial"/>
                          <a:sym typeface="Arial"/>
                        </a:rPr>
                        <a:t>Team Report </a:t>
                      </a:r>
                      <a:r>
                        <a:rPr lang="en-US" sz="2400" b="1" u="none" strike="noStrike" cap="none">
                          <a:latin typeface="Arial"/>
                          <a:ea typeface="Arial"/>
                          <a:cs typeface="Arial"/>
                          <a:sym typeface="Arial"/>
                        </a:rPr>
                        <a:t>:</a:t>
                      </a:r>
                      <a:endParaRPr b="1">
                        <a:latin typeface="Arial"/>
                        <a:ea typeface="Arial"/>
                        <a:cs typeface="Arial"/>
                        <a:sym typeface="Arial"/>
                      </a:endParaRPr>
                    </a:p>
                    <a:p>
                      <a:pPr marL="914400" marR="0" lvl="1" indent="-463550" algn="l" rtl="0">
                        <a:lnSpc>
                          <a:spcPct val="100000"/>
                        </a:lnSpc>
                        <a:spcBef>
                          <a:spcPts val="0"/>
                        </a:spcBef>
                        <a:spcAft>
                          <a:spcPts val="0"/>
                        </a:spcAft>
                        <a:buClr>
                          <a:schemeClr val="dk1"/>
                        </a:buClr>
                        <a:buSzPts val="2100"/>
                        <a:buAutoNum type="arabicPeriod"/>
                      </a:pPr>
                      <a:r>
                        <a:rPr lang="en-US" sz="2100" u="none" strike="noStrike" cap="none">
                          <a:latin typeface="Arial"/>
                          <a:ea typeface="Arial"/>
                          <a:cs typeface="Arial"/>
                          <a:sym typeface="Arial"/>
                        </a:rPr>
                        <a:t>Each team share</a:t>
                      </a:r>
                      <a:r>
                        <a:rPr lang="en-US" sz="2100">
                          <a:latin typeface="Arial"/>
                          <a:ea typeface="Arial"/>
                          <a:cs typeface="Arial"/>
                          <a:sym typeface="Arial"/>
                        </a:rPr>
                        <a:t> the report ( 2 mins)</a:t>
                      </a:r>
                      <a:endParaRPr sz="2100">
                        <a:latin typeface="Arial"/>
                        <a:ea typeface="Arial"/>
                        <a:cs typeface="Arial"/>
                        <a:sym typeface="Arial"/>
                      </a:endParaRPr>
                    </a:p>
                    <a:p>
                      <a:pPr marL="914400" marR="0" lvl="1" indent="-463550" algn="l" rtl="0">
                        <a:lnSpc>
                          <a:spcPct val="100000"/>
                        </a:lnSpc>
                        <a:spcBef>
                          <a:spcPts val="0"/>
                        </a:spcBef>
                        <a:spcAft>
                          <a:spcPts val="0"/>
                        </a:spcAft>
                        <a:buClr>
                          <a:schemeClr val="dk1"/>
                        </a:buClr>
                        <a:buSzPts val="2100"/>
                        <a:buAutoNum type="arabicPeriod"/>
                      </a:pPr>
                      <a:r>
                        <a:rPr lang="en-US" sz="2100">
                          <a:latin typeface="Arial"/>
                          <a:ea typeface="Arial"/>
                          <a:cs typeface="Arial"/>
                          <a:sym typeface="Arial"/>
                        </a:rPr>
                        <a:t>Participants feedback in Chat Box</a:t>
                      </a:r>
                      <a:endParaRPr sz="2100" u="none" strike="noStrike" cap="none">
                        <a:latin typeface="Arial"/>
                        <a:ea typeface="Arial"/>
                        <a:cs typeface="Arial"/>
                        <a:sym typeface="Arial"/>
                      </a:endParaRPr>
                    </a:p>
                  </a:txBody>
                  <a:tcPr marL="91450" marR="91450" marT="45725" marB="45725"/>
                </a:tc>
                <a:tc>
                  <a:txBody>
                    <a:bodyPr/>
                    <a:lstStyle/>
                    <a:p>
                      <a:pPr marL="0" marR="0" lvl="0" indent="0" algn="l" rtl="0">
                        <a:lnSpc>
                          <a:spcPct val="150000"/>
                        </a:lnSpc>
                        <a:spcBef>
                          <a:spcPts val="0"/>
                        </a:spcBef>
                        <a:spcAft>
                          <a:spcPts val="0"/>
                        </a:spcAft>
                        <a:buNone/>
                      </a:pPr>
                      <a:r>
                        <a:rPr lang="en-US" sz="2300">
                          <a:latin typeface="Arial"/>
                          <a:ea typeface="Arial"/>
                          <a:cs typeface="Arial"/>
                          <a:sym typeface="Arial"/>
                        </a:rPr>
                        <a:t>Derek </a:t>
                      </a:r>
                      <a:endParaRPr sz="2300" u="none" strike="noStrike" cap="none">
                        <a:solidFill>
                          <a:schemeClr val="dk1"/>
                        </a:solidFill>
                        <a:latin typeface="Arial"/>
                        <a:ea typeface="Arial"/>
                        <a:cs typeface="Arial"/>
                        <a:sym typeface="Arial"/>
                      </a:endParaRPr>
                    </a:p>
                  </a:txBody>
                  <a:tcPr marL="91450" marR="91450" marT="45725" marB="45725"/>
                </a:tc>
                <a:tc>
                  <a:txBody>
                    <a:bodyPr/>
                    <a:lstStyle/>
                    <a:p>
                      <a:pPr marL="914400" marR="0" lvl="1" indent="-330200" algn="l" rtl="0">
                        <a:lnSpc>
                          <a:spcPct val="100000"/>
                        </a:lnSpc>
                        <a:spcBef>
                          <a:spcPts val="0"/>
                        </a:spcBef>
                        <a:spcAft>
                          <a:spcPts val="0"/>
                        </a:spcAft>
                        <a:buClr>
                          <a:schemeClr val="dk1"/>
                        </a:buClr>
                        <a:buSzPts val="2000"/>
                        <a:buFont typeface="Arial"/>
                        <a:buNone/>
                      </a:pPr>
                      <a:endParaRPr sz="2300" u="none" strike="noStrike" cap="none"/>
                    </a:p>
                    <a:p>
                      <a:pPr marL="0" marR="0" lvl="0" indent="0" algn="l" rtl="0">
                        <a:lnSpc>
                          <a:spcPct val="100000"/>
                        </a:lnSpc>
                        <a:spcBef>
                          <a:spcPts val="0"/>
                        </a:spcBef>
                        <a:spcAft>
                          <a:spcPts val="0"/>
                        </a:spcAft>
                        <a:buNone/>
                      </a:pPr>
                      <a:r>
                        <a:rPr lang="en-US" sz="2300"/>
                        <a:t>20 mins</a:t>
                      </a:r>
                      <a:endParaRPr sz="2300" u="none" strike="noStrike" cap="none"/>
                    </a:p>
                  </a:txBody>
                  <a:tcPr marL="91450" marR="91450" marT="45725" marB="45725"/>
                </a:tc>
                <a:extLst>
                  <a:ext uri="{0D108BD9-81ED-4DB2-BD59-A6C34878D82A}">
                    <a16:rowId xmlns:a16="http://schemas.microsoft.com/office/drawing/2014/main" val="10002"/>
                  </a:ext>
                </a:extLst>
              </a:tr>
              <a:tr h="1143000">
                <a:tc>
                  <a:txBody>
                    <a:bodyPr/>
                    <a:lstStyle/>
                    <a:p>
                      <a:pPr marL="0" marR="0" lvl="0" indent="0" algn="l" rtl="0">
                        <a:lnSpc>
                          <a:spcPct val="100000"/>
                        </a:lnSpc>
                        <a:spcBef>
                          <a:spcPts val="0"/>
                        </a:spcBef>
                        <a:spcAft>
                          <a:spcPts val="0"/>
                        </a:spcAft>
                        <a:buClr>
                          <a:schemeClr val="dk1"/>
                        </a:buClr>
                        <a:buSzPts val="2400"/>
                        <a:buFont typeface="Arial"/>
                        <a:buNone/>
                      </a:pPr>
                      <a:r>
                        <a:rPr lang="en-US" sz="2400" b="1" dirty="0">
                          <a:latin typeface="Arial"/>
                          <a:ea typeface="Arial"/>
                          <a:cs typeface="Arial"/>
                          <a:sym typeface="Arial"/>
                        </a:rPr>
                        <a:t>Recommendations</a:t>
                      </a:r>
                      <a:r>
                        <a:rPr lang="en-US" sz="2400" b="1" u="none" strike="noStrike" cap="none" dirty="0">
                          <a:latin typeface="Arial"/>
                          <a:ea typeface="Arial"/>
                          <a:cs typeface="Arial"/>
                          <a:sym typeface="Arial"/>
                        </a:rPr>
                        <a:t>:</a:t>
                      </a:r>
                      <a:r>
                        <a:rPr lang="en-US" sz="1100" dirty="0">
                          <a:latin typeface="Arial"/>
                          <a:ea typeface="Arial"/>
                          <a:cs typeface="Arial"/>
                          <a:sym typeface="Arial"/>
                        </a:rPr>
                        <a:t>                                                                              	</a:t>
                      </a:r>
                      <a:endParaRPr sz="1100" dirty="0">
                        <a:latin typeface="Arial"/>
                        <a:ea typeface="Arial"/>
                        <a:cs typeface="Arial"/>
                        <a:sym typeface="Arial"/>
                      </a:endParaRPr>
                    </a:p>
                    <a:p>
                      <a:pPr marL="914400" lvl="0" indent="-228600" algn="l" rtl="0">
                        <a:lnSpc>
                          <a:spcPct val="115000"/>
                        </a:lnSpc>
                        <a:spcBef>
                          <a:spcPts val="0"/>
                        </a:spcBef>
                        <a:spcAft>
                          <a:spcPts val="0"/>
                        </a:spcAft>
                        <a:buClr>
                          <a:schemeClr val="dk1"/>
                        </a:buClr>
                        <a:buSzPts val="1100"/>
                        <a:buFont typeface="Arial"/>
                        <a:buNone/>
                      </a:pPr>
                      <a:r>
                        <a:rPr lang="en-US" sz="1900" dirty="0">
                          <a:latin typeface="Courier New"/>
                          <a:ea typeface="Courier New"/>
                          <a:cs typeface="Courier New"/>
                          <a:sym typeface="Courier New"/>
                        </a:rPr>
                        <a:t>o</a:t>
                      </a:r>
                      <a:r>
                        <a:rPr lang="en-US" sz="1600" dirty="0">
                          <a:latin typeface="Times New Roman"/>
                          <a:ea typeface="Times New Roman"/>
                          <a:cs typeface="Times New Roman"/>
                          <a:sym typeface="Times New Roman"/>
                        </a:rPr>
                        <a:t>   </a:t>
                      </a:r>
                      <a:r>
                        <a:rPr lang="en-US" sz="2100" dirty="0">
                          <a:latin typeface="Arial"/>
                          <a:ea typeface="Arial"/>
                          <a:cs typeface="Arial"/>
                          <a:sym typeface="Arial"/>
                        </a:rPr>
                        <a:t>Membership Care Team  (15) - Jeanette</a:t>
                      </a:r>
                      <a:endParaRPr sz="2100" dirty="0">
                        <a:latin typeface="Arial"/>
                        <a:ea typeface="Arial"/>
                        <a:cs typeface="Arial"/>
                        <a:sym typeface="Arial"/>
                      </a:endParaRPr>
                    </a:p>
                    <a:p>
                      <a:pPr marL="914400" lvl="0" indent="-228600" algn="l" rtl="0">
                        <a:lnSpc>
                          <a:spcPct val="115000"/>
                        </a:lnSpc>
                        <a:spcBef>
                          <a:spcPts val="0"/>
                        </a:spcBef>
                        <a:spcAft>
                          <a:spcPts val="0"/>
                        </a:spcAft>
                        <a:buClr>
                          <a:schemeClr val="dk1"/>
                        </a:buClr>
                        <a:buSzPts val="1100"/>
                        <a:buFont typeface="Arial"/>
                        <a:buNone/>
                      </a:pPr>
                      <a:r>
                        <a:rPr lang="en-US" sz="1900" dirty="0">
                          <a:latin typeface="Courier New"/>
                          <a:ea typeface="Courier New"/>
                          <a:cs typeface="Courier New"/>
                          <a:sym typeface="Courier New"/>
                        </a:rPr>
                        <a:t>o</a:t>
                      </a:r>
                      <a:r>
                        <a:rPr lang="en-US" sz="1600" dirty="0">
                          <a:latin typeface="Times New Roman"/>
                          <a:ea typeface="Times New Roman"/>
                          <a:cs typeface="Times New Roman"/>
                          <a:sym typeface="Times New Roman"/>
                        </a:rPr>
                        <a:t>   </a:t>
                      </a:r>
                      <a:r>
                        <a:rPr lang="en-US" sz="2100" dirty="0">
                          <a:latin typeface="Arial"/>
                          <a:ea typeface="Arial"/>
                          <a:cs typeface="Arial"/>
                          <a:sym typeface="Arial"/>
                        </a:rPr>
                        <a:t>Organizational Sustainability Team (15) - </a:t>
                      </a:r>
                      <a:endParaRPr sz="2100" dirty="0">
                        <a:latin typeface="Arial"/>
                        <a:ea typeface="Arial"/>
                        <a:cs typeface="Arial"/>
                        <a:sym typeface="Arial"/>
                      </a:endParaRPr>
                    </a:p>
                    <a:p>
                      <a:pPr marL="914400" lvl="0" indent="-228600" algn="l" rtl="0">
                        <a:lnSpc>
                          <a:spcPct val="115000"/>
                        </a:lnSpc>
                        <a:spcBef>
                          <a:spcPts val="0"/>
                        </a:spcBef>
                        <a:spcAft>
                          <a:spcPts val="0"/>
                        </a:spcAft>
                        <a:buClr>
                          <a:schemeClr val="dk1"/>
                        </a:buClr>
                        <a:buSzPts val="1100"/>
                        <a:buFont typeface="Arial"/>
                        <a:buNone/>
                      </a:pPr>
                      <a:r>
                        <a:rPr lang="en-US" sz="1900" dirty="0">
                          <a:latin typeface="Courier New"/>
                          <a:ea typeface="Courier New"/>
                          <a:cs typeface="Courier New"/>
                          <a:sym typeface="Courier New"/>
                        </a:rPr>
                        <a:t>o</a:t>
                      </a:r>
                      <a:r>
                        <a:rPr lang="en-US" sz="1600" dirty="0">
                          <a:latin typeface="Times New Roman"/>
                          <a:ea typeface="Times New Roman"/>
                          <a:cs typeface="Times New Roman"/>
                          <a:sym typeface="Times New Roman"/>
                        </a:rPr>
                        <a:t>   </a:t>
                      </a:r>
                      <a:r>
                        <a:rPr lang="en-US" sz="2100" dirty="0">
                          <a:latin typeface="Arial"/>
                          <a:ea typeface="Arial"/>
                          <a:cs typeface="Arial"/>
                          <a:sym typeface="Arial"/>
                        </a:rPr>
                        <a:t>Pursuing ICAI Signature Programs (10)</a:t>
                      </a:r>
                      <a:endParaRPr sz="2100" dirty="0">
                        <a:latin typeface="Arial"/>
                        <a:ea typeface="Arial"/>
                        <a:cs typeface="Arial"/>
                        <a:sym typeface="Arial"/>
                      </a:endParaRPr>
                    </a:p>
                  </a:txBody>
                  <a:tcPr marL="91450" marR="91450" marT="45725" marB="45725"/>
                </a:tc>
                <a:tc>
                  <a:txBody>
                    <a:bodyPr/>
                    <a:lstStyle/>
                    <a:p>
                      <a:pPr marL="0" marR="0" lvl="0" indent="0" algn="l" rtl="0">
                        <a:lnSpc>
                          <a:spcPct val="150000"/>
                        </a:lnSpc>
                        <a:spcBef>
                          <a:spcPts val="0"/>
                        </a:spcBef>
                        <a:spcAft>
                          <a:spcPts val="0"/>
                        </a:spcAft>
                        <a:buNone/>
                      </a:pPr>
                      <a:r>
                        <a:rPr lang="en-US" sz="2300">
                          <a:latin typeface="Arial"/>
                          <a:ea typeface="Arial"/>
                          <a:cs typeface="Arial"/>
                          <a:sym typeface="Arial"/>
                        </a:rPr>
                        <a:t>Ishu</a:t>
                      </a:r>
                      <a:endParaRPr sz="2300"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l" rtl="0">
                        <a:lnSpc>
                          <a:spcPct val="150000"/>
                        </a:lnSpc>
                        <a:spcBef>
                          <a:spcPts val="0"/>
                        </a:spcBef>
                        <a:spcAft>
                          <a:spcPts val="0"/>
                        </a:spcAft>
                        <a:buClr>
                          <a:schemeClr val="dk1"/>
                        </a:buClr>
                        <a:buSzPts val="2000"/>
                        <a:buFont typeface="Arial"/>
                        <a:buNone/>
                      </a:pPr>
                      <a:r>
                        <a:rPr lang="en-US" sz="2300"/>
                        <a:t>45</a:t>
                      </a:r>
                      <a:r>
                        <a:rPr lang="en-US" sz="2300" u="none" strike="noStrike" cap="none"/>
                        <a:t> mins</a:t>
                      </a:r>
                      <a:endParaRPr sz="2300" u="none" strike="noStrike" cap="none"/>
                    </a:p>
                  </a:txBody>
                  <a:tcPr marL="91450" marR="91450" marT="45725" marB="45725"/>
                </a:tc>
                <a:extLst>
                  <a:ext uri="{0D108BD9-81ED-4DB2-BD59-A6C34878D82A}">
                    <a16:rowId xmlns:a16="http://schemas.microsoft.com/office/drawing/2014/main" val="10003"/>
                  </a:ext>
                </a:extLst>
              </a:tr>
              <a:tr h="257250">
                <a:tc>
                  <a:txBody>
                    <a:bodyPr/>
                    <a:lstStyle/>
                    <a:p>
                      <a:pPr marL="0" marR="0" lvl="0" indent="0" algn="l" rtl="0">
                        <a:lnSpc>
                          <a:spcPct val="100000"/>
                        </a:lnSpc>
                        <a:spcBef>
                          <a:spcPts val="0"/>
                        </a:spcBef>
                        <a:spcAft>
                          <a:spcPts val="0"/>
                        </a:spcAft>
                        <a:buClr>
                          <a:schemeClr val="dk1"/>
                        </a:buClr>
                        <a:buSzPts val="2400"/>
                        <a:buFont typeface="Arial"/>
                        <a:buNone/>
                      </a:pPr>
                      <a:r>
                        <a:rPr lang="en-US" sz="2400" b="1">
                          <a:latin typeface="Arial"/>
                          <a:ea typeface="Arial"/>
                          <a:cs typeface="Arial"/>
                          <a:sym typeface="Arial"/>
                        </a:rPr>
                        <a:t>Reflection on Team Learnings:</a:t>
                      </a:r>
                      <a:endParaRPr sz="3600" b="1" u="none" strike="noStrike" cap="none">
                        <a:latin typeface="Arial"/>
                        <a:ea typeface="Arial"/>
                        <a:cs typeface="Arial"/>
                        <a:sym typeface="Arial"/>
                      </a:endParaRPr>
                    </a:p>
                  </a:txBody>
                  <a:tcPr marL="91450" marR="91450" marT="45725" marB="45725"/>
                </a:tc>
                <a:tc>
                  <a:txBody>
                    <a:bodyPr/>
                    <a:lstStyle/>
                    <a:p>
                      <a:pPr marL="0" marR="0" lvl="0" indent="0" algn="l" rtl="0">
                        <a:lnSpc>
                          <a:spcPct val="150000"/>
                        </a:lnSpc>
                        <a:spcBef>
                          <a:spcPts val="0"/>
                        </a:spcBef>
                        <a:spcAft>
                          <a:spcPts val="0"/>
                        </a:spcAft>
                        <a:buNone/>
                      </a:pPr>
                      <a:r>
                        <a:rPr lang="en-US" sz="2300">
                          <a:latin typeface="Arial"/>
                          <a:ea typeface="Arial"/>
                          <a:cs typeface="Arial"/>
                          <a:sym typeface="Arial"/>
                        </a:rPr>
                        <a:t>Derek</a:t>
                      </a:r>
                      <a:endParaRPr sz="2300"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l" rtl="0">
                        <a:lnSpc>
                          <a:spcPct val="150000"/>
                        </a:lnSpc>
                        <a:spcBef>
                          <a:spcPts val="0"/>
                        </a:spcBef>
                        <a:spcAft>
                          <a:spcPts val="0"/>
                        </a:spcAft>
                        <a:buNone/>
                      </a:pPr>
                      <a:r>
                        <a:rPr lang="en-US" sz="2300" u="none" strike="noStrike" cap="none"/>
                        <a:t>10 mins</a:t>
                      </a:r>
                      <a:endParaRPr sz="2300" u="none" strike="noStrike" cap="none"/>
                    </a:p>
                  </a:txBody>
                  <a:tcPr marL="91450" marR="91450" marT="45725" marB="45725"/>
                </a:tc>
                <a:extLst>
                  <a:ext uri="{0D108BD9-81ED-4DB2-BD59-A6C34878D82A}">
                    <a16:rowId xmlns:a16="http://schemas.microsoft.com/office/drawing/2014/main" val="10004"/>
                  </a:ext>
                </a:extLst>
              </a:tr>
              <a:tr h="518550">
                <a:tc>
                  <a:txBody>
                    <a:bodyPr/>
                    <a:lstStyle/>
                    <a:p>
                      <a:pPr marL="0" marR="0" lvl="0" indent="0" algn="l" rtl="0">
                        <a:lnSpc>
                          <a:spcPct val="100000"/>
                        </a:lnSpc>
                        <a:spcBef>
                          <a:spcPts val="0"/>
                        </a:spcBef>
                        <a:spcAft>
                          <a:spcPts val="0"/>
                        </a:spcAft>
                        <a:buNone/>
                      </a:pPr>
                      <a:r>
                        <a:rPr lang="en-US" sz="2400" b="1" dirty="0">
                          <a:latin typeface="Arial"/>
                          <a:ea typeface="Arial"/>
                          <a:cs typeface="Arial"/>
                          <a:sym typeface="Arial"/>
                        </a:rPr>
                        <a:t>Treasurers Report</a:t>
                      </a:r>
                      <a:endParaRPr sz="2400" b="1" dirty="0">
                        <a:latin typeface="Arial"/>
                        <a:ea typeface="Arial"/>
                        <a:cs typeface="Arial"/>
                        <a:sym typeface="Arial"/>
                      </a:endParaRPr>
                    </a:p>
                  </a:txBody>
                  <a:tcPr marL="91450" marR="91450" marT="45725" marB="45725"/>
                </a:tc>
                <a:tc>
                  <a:txBody>
                    <a:bodyPr/>
                    <a:lstStyle/>
                    <a:p>
                      <a:pPr marL="0" marR="0" lvl="0" indent="0" algn="l" rtl="0">
                        <a:lnSpc>
                          <a:spcPct val="150000"/>
                        </a:lnSpc>
                        <a:spcBef>
                          <a:spcPts val="0"/>
                        </a:spcBef>
                        <a:spcAft>
                          <a:spcPts val="0"/>
                        </a:spcAft>
                        <a:buNone/>
                      </a:pPr>
                      <a:r>
                        <a:rPr lang="en-US" sz="2300" dirty="0">
                          <a:latin typeface="Arial"/>
                          <a:ea typeface="Arial"/>
                          <a:cs typeface="Arial"/>
                          <a:sym typeface="Arial"/>
                        </a:rPr>
                        <a:t>Lisseth</a:t>
                      </a:r>
                      <a:endParaRPr sz="2300" u="none" strike="noStrike" cap="none" dirty="0">
                        <a:solidFill>
                          <a:schemeClr val="dk1"/>
                        </a:solidFill>
                        <a:latin typeface="Arial"/>
                        <a:ea typeface="Arial"/>
                        <a:cs typeface="Arial"/>
                        <a:sym typeface="Arial"/>
                      </a:endParaRPr>
                    </a:p>
                  </a:txBody>
                  <a:tcPr marL="91450" marR="91450" marT="45725" marB="45725"/>
                </a:tc>
                <a:tc>
                  <a:txBody>
                    <a:bodyPr/>
                    <a:lstStyle/>
                    <a:p>
                      <a:pPr marL="0" marR="0" lvl="0" indent="0" algn="l" rtl="0">
                        <a:lnSpc>
                          <a:spcPct val="150000"/>
                        </a:lnSpc>
                        <a:spcBef>
                          <a:spcPts val="0"/>
                        </a:spcBef>
                        <a:spcAft>
                          <a:spcPts val="0"/>
                        </a:spcAft>
                        <a:buNone/>
                      </a:pPr>
                      <a:r>
                        <a:rPr lang="en-US" sz="2300" dirty="0"/>
                        <a:t>15 mins</a:t>
                      </a:r>
                      <a:endParaRPr sz="2300" dirty="0"/>
                    </a:p>
                  </a:txBody>
                  <a:tcPr marL="91450" marR="91450" marT="45725" marB="45725"/>
                </a:tc>
                <a:extLst>
                  <a:ext uri="{0D108BD9-81ED-4DB2-BD59-A6C34878D82A}">
                    <a16:rowId xmlns:a16="http://schemas.microsoft.com/office/drawing/2014/main" val="10005"/>
                  </a:ext>
                </a:extLst>
              </a:tr>
              <a:tr h="518550">
                <a:tc>
                  <a:txBody>
                    <a:bodyPr/>
                    <a:lstStyle/>
                    <a:p>
                      <a:pPr marL="0" marR="0" lvl="0" indent="0" algn="l" rtl="0">
                        <a:lnSpc>
                          <a:spcPct val="100000"/>
                        </a:lnSpc>
                        <a:spcBef>
                          <a:spcPts val="0"/>
                        </a:spcBef>
                        <a:spcAft>
                          <a:spcPts val="0"/>
                        </a:spcAft>
                        <a:buClr>
                          <a:schemeClr val="dk1"/>
                        </a:buClr>
                        <a:buSzPts val="2400"/>
                        <a:buFont typeface="Arial"/>
                        <a:buNone/>
                      </a:pPr>
                      <a:r>
                        <a:rPr lang="en-US" sz="2400" b="1">
                          <a:latin typeface="Arial"/>
                          <a:ea typeface="Arial"/>
                          <a:cs typeface="Arial"/>
                          <a:sym typeface="Arial"/>
                        </a:rPr>
                        <a:t>Announcements, Next Steps and Closing</a:t>
                      </a:r>
                      <a:endParaRPr sz="2400" b="1" u="none" strike="noStrike" cap="none">
                        <a:latin typeface="Arial"/>
                        <a:ea typeface="Arial"/>
                        <a:cs typeface="Arial"/>
                        <a:sym typeface="Arial"/>
                      </a:endParaRPr>
                    </a:p>
                  </a:txBody>
                  <a:tcPr marL="91450" marR="91450" marT="45725" marB="45725"/>
                </a:tc>
                <a:tc>
                  <a:txBody>
                    <a:bodyPr/>
                    <a:lstStyle/>
                    <a:p>
                      <a:pPr marL="0" marR="0" lvl="0" indent="0" algn="l" rtl="0">
                        <a:lnSpc>
                          <a:spcPct val="150000"/>
                        </a:lnSpc>
                        <a:spcBef>
                          <a:spcPts val="0"/>
                        </a:spcBef>
                        <a:spcAft>
                          <a:spcPts val="0"/>
                        </a:spcAft>
                        <a:buNone/>
                      </a:pPr>
                      <a:r>
                        <a:rPr lang="en-US" sz="2300">
                          <a:latin typeface="Arial"/>
                          <a:ea typeface="Arial"/>
                          <a:cs typeface="Arial"/>
                          <a:sym typeface="Arial"/>
                        </a:rPr>
                        <a:t>Kevin</a:t>
                      </a:r>
                      <a:endParaRPr sz="2300"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l" rtl="0">
                        <a:lnSpc>
                          <a:spcPct val="150000"/>
                        </a:lnSpc>
                        <a:spcBef>
                          <a:spcPts val="0"/>
                        </a:spcBef>
                        <a:spcAft>
                          <a:spcPts val="0"/>
                        </a:spcAft>
                        <a:buClr>
                          <a:schemeClr val="dk1"/>
                        </a:buClr>
                        <a:buSzPts val="2000"/>
                        <a:buFont typeface="Arial"/>
                        <a:buNone/>
                      </a:pPr>
                      <a:r>
                        <a:rPr lang="en-US" sz="2300" u="none" strike="noStrike" cap="none" dirty="0"/>
                        <a:t>10 mins</a:t>
                      </a:r>
                      <a:endParaRPr sz="23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
        <p:nvSpPr>
          <p:cNvPr id="101" name="Google Shape;101;p15"/>
          <p:cNvSpPr txBox="1"/>
          <p:nvPr/>
        </p:nvSpPr>
        <p:spPr>
          <a:xfrm>
            <a:off x="9040482" y="6581962"/>
            <a:ext cx="2844900" cy="477000"/>
          </a:xfrm>
          <a:prstGeom prst="rect">
            <a:avLst/>
          </a:prstGeom>
          <a:noFill/>
          <a:ln>
            <a:noFill/>
          </a:ln>
        </p:spPr>
        <p:txBody>
          <a:bodyPr spcFirstLastPara="1" wrap="square" lIns="88325" tIns="44150" rIns="88325" bIns="44150" anchor="t" anchorCtr="0">
            <a:noAutofit/>
          </a:bodyPr>
          <a:lstStyle/>
          <a:p>
            <a:pPr marL="0" marR="0" lvl="0" indent="0" algn="r" rtl="0">
              <a:lnSpc>
                <a:spcPct val="100000"/>
              </a:lnSpc>
              <a:spcBef>
                <a:spcPts val="0"/>
              </a:spcBef>
              <a:spcAft>
                <a:spcPts val="0"/>
              </a:spcAft>
              <a:buClr>
                <a:schemeClr val="dk1"/>
              </a:buClr>
              <a:buSzPts val="1600"/>
              <a:buFont typeface="Arial"/>
              <a:buNone/>
            </a:pPr>
            <a:fld id="{00000000-1234-1234-1234-123412341234}" type="slidenum">
              <a:rPr lang="en-US" sz="1600" b="0" i="0" u="none">
                <a:solidFill>
                  <a:schemeClr val="dk1"/>
                </a:solidFill>
                <a:latin typeface="Arial"/>
                <a:ea typeface="Arial"/>
                <a:cs typeface="Arial"/>
                <a:sym typeface="Arial"/>
              </a:rPr>
              <a:t>4</a:t>
            </a:fld>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683500" y="90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sz="4000" b="1"/>
              <a:t>Team Report : ( 20 mins)</a:t>
            </a:r>
            <a:endParaRPr sz="4000" b="1"/>
          </a:p>
        </p:txBody>
      </p:sp>
      <p:sp>
        <p:nvSpPr>
          <p:cNvPr id="107" name="Google Shape;107;p16"/>
          <p:cNvSpPr txBox="1"/>
          <p:nvPr/>
        </p:nvSpPr>
        <p:spPr>
          <a:xfrm>
            <a:off x="9040482" y="6581962"/>
            <a:ext cx="2844900" cy="477000"/>
          </a:xfrm>
          <a:prstGeom prst="rect">
            <a:avLst/>
          </a:prstGeom>
          <a:noFill/>
          <a:ln>
            <a:noFill/>
          </a:ln>
        </p:spPr>
        <p:txBody>
          <a:bodyPr spcFirstLastPara="1" wrap="square" lIns="88325" tIns="44150" rIns="88325" bIns="44150" anchor="t" anchorCtr="0">
            <a:noAutofit/>
          </a:bodyPr>
          <a:lstStyle/>
          <a:p>
            <a:pPr marL="0" marR="0" lvl="0" indent="0" algn="r" rtl="0">
              <a:lnSpc>
                <a:spcPct val="100000"/>
              </a:lnSpc>
              <a:spcBef>
                <a:spcPts val="0"/>
              </a:spcBef>
              <a:spcAft>
                <a:spcPts val="0"/>
              </a:spcAft>
              <a:buClr>
                <a:schemeClr val="dk1"/>
              </a:buClr>
              <a:buSzPts val="1600"/>
              <a:buFont typeface="Arial"/>
              <a:buNone/>
            </a:pPr>
            <a:fld id="{00000000-1234-1234-1234-123412341234}" type="slidenum">
              <a:rPr lang="en-US" sz="1600" b="0" i="0" u="none">
                <a:solidFill>
                  <a:schemeClr val="dk1"/>
                </a:solidFill>
                <a:latin typeface="Arial"/>
                <a:ea typeface="Arial"/>
                <a:cs typeface="Arial"/>
                <a:sym typeface="Arial"/>
              </a:rPr>
              <a:t>5</a:t>
            </a:fld>
            <a:endParaRPr sz="1400"/>
          </a:p>
        </p:txBody>
      </p:sp>
      <p:graphicFrame>
        <p:nvGraphicFramePr>
          <p:cNvPr id="108" name="Google Shape;108;p16"/>
          <p:cNvGraphicFramePr/>
          <p:nvPr/>
        </p:nvGraphicFramePr>
        <p:xfrm>
          <a:off x="777463" y="3044450"/>
          <a:ext cx="10784975" cy="3396746"/>
        </p:xfrm>
        <a:graphic>
          <a:graphicData uri="http://schemas.openxmlformats.org/drawingml/2006/table">
            <a:tbl>
              <a:tblPr>
                <a:noFill/>
                <a:tableStyleId>{6321A77B-C5BC-491D-B5BB-4C92D050EFB1}</a:tableStyleId>
              </a:tblPr>
              <a:tblGrid>
                <a:gridCol w="3595525">
                  <a:extLst>
                    <a:ext uri="{9D8B030D-6E8A-4147-A177-3AD203B41FA5}">
                      <a16:colId xmlns:a16="http://schemas.microsoft.com/office/drawing/2014/main" val="20000"/>
                    </a:ext>
                  </a:extLst>
                </a:gridCol>
                <a:gridCol w="3569625">
                  <a:extLst>
                    <a:ext uri="{9D8B030D-6E8A-4147-A177-3AD203B41FA5}">
                      <a16:colId xmlns:a16="http://schemas.microsoft.com/office/drawing/2014/main" val="20001"/>
                    </a:ext>
                  </a:extLst>
                </a:gridCol>
                <a:gridCol w="3619825">
                  <a:extLst>
                    <a:ext uri="{9D8B030D-6E8A-4147-A177-3AD203B41FA5}">
                      <a16:colId xmlns:a16="http://schemas.microsoft.com/office/drawing/2014/main" val="20002"/>
                    </a:ext>
                  </a:extLst>
                </a:gridCol>
              </a:tblGrid>
              <a:tr h="822550">
                <a:tc>
                  <a:txBody>
                    <a:bodyPr/>
                    <a:lstStyle/>
                    <a:p>
                      <a:pPr marL="0" lvl="0" indent="0" algn="ctr" rtl="0">
                        <a:lnSpc>
                          <a:spcPct val="115000"/>
                        </a:lnSpc>
                        <a:spcBef>
                          <a:spcPts val="0"/>
                        </a:spcBef>
                        <a:spcAft>
                          <a:spcPts val="0"/>
                        </a:spcAft>
                        <a:buNone/>
                      </a:pPr>
                      <a:r>
                        <a:rPr lang="en-US" sz="2800" b="1" dirty="0">
                          <a:solidFill>
                            <a:srgbClr val="FF0000"/>
                          </a:solidFill>
                          <a:latin typeface="Calibri"/>
                          <a:ea typeface="Calibri"/>
                          <a:cs typeface="Calibri"/>
                          <a:sym typeface="Calibri"/>
                        </a:rPr>
                        <a:t>GEOGRAPHIC FOCUS</a:t>
                      </a:r>
                      <a:endParaRPr sz="2800" b="1" dirty="0">
                        <a:solidFill>
                          <a:srgbClr val="FF0000"/>
                        </a:solidFill>
                        <a:latin typeface="Calibri"/>
                        <a:ea typeface="Calibri"/>
                        <a:cs typeface="Calibri"/>
                        <a:sym typeface="Calibri"/>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US" sz="2800" b="1">
                          <a:solidFill>
                            <a:srgbClr val="FF0000"/>
                          </a:solidFill>
                          <a:latin typeface="Calibri"/>
                          <a:ea typeface="Calibri"/>
                          <a:cs typeface="Calibri"/>
                          <a:sym typeface="Calibri"/>
                        </a:rPr>
                        <a:t>MISSIONAL IMPACT</a:t>
                      </a:r>
                      <a:endParaRPr sz="2800" b="1">
                        <a:solidFill>
                          <a:srgbClr val="FF0000"/>
                        </a:solidFill>
                        <a:latin typeface="Calibri"/>
                        <a:ea typeface="Calibri"/>
                        <a:cs typeface="Calibri"/>
                        <a:sym typeface="Calibri"/>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US" sz="2800" b="1">
                          <a:solidFill>
                            <a:srgbClr val="FF0000"/>
                          </a:solidFill>
                          <a:latin typeface="Calibri"/>
                          <a:ea typeface="Calibri"/>
                          <a:cs typeface="Calibri"/>
                          <a:sym typeface="Calibri"/>
                        </a:rPr>
                        <a:t>INTERNAL STRENGTHENING</a:t>
                      </a:r>
                      <a:endParaRPr sz="2800" b="1">
                        <a:solidFill>
                          <a:srgbClr val="FF0000"/>
                        </a:solidFill>
                        <a:latin typeface="Calibri"/>
                        <a:ea typeface="Calibri"/>
                        <a:cs typeface="Calibri"/>
                        <a:sym typeface="Calibri"/>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r h="2194950">
                <a:tc>
                  <a:txBody>
                    <a:bodyPr/>
                    <a:lstStyle/>
                    <a:p>
                      <a:pPr marL="152400" lvl="0" indent="-127000" algn="l" rtl="0">
                        <a:lnSpc>
                          <a:spcPct val="115000"/>
                        </a:lnSpc>
                        <a:spcBef>
                          <a:spcPts val="0"/>
                        </a:spcBef>
                        <a:spcAft>
                          <a:spcPts val="0"/>
                        </a:spcAft>
                        <a:buNone/>
                      </a:pPr>
                      <a:r>
                        <a:rPr lang="en-US" sz="2400" dirty="0">
                          <a:latin typeface="Times New Roman"/>
                          <a:ea typeface="Times New Roman"/>
                          <a:cs typeface="Times New Roman"/>
                          <a:sym typeface="Times New Roman"/>
                        </a:rPr>
                        <a:t>·  </a:t>
                      </a:r>
                      <a:r>
                        <a:rPr lang="en-US" sz="2400" b="1" dirty="0">
                          <a:latin typeface="Calibri"/>
                          <a:ea typeface="Calibri"/>
                          <a:cs typeface="Calibri"/>
                          <a:sym typeface="Calibri"/>
                        </a:rPr>
                        <a:t>REVITALIZE</a:t>
                      </a:r>
                      <a:r>
                        <a:rPr lang="en-US" sz="2400" b="1" dirty="0">
                          <a:latin typeface="Times New Roman"/>
                          <a:ea typeface="Times New Roman"/>
                          <a:cs typeface="Times New Roman"/>
                          <a:sym typeface="Times New Roman"/>
                        </a:rPr>
                        <a:t> </a:t>
                      </a:r>
                      <a:r>
                        <a:rPr lang="en-US" sz="2400" b="1" dirty="0">
                          <a:latin typeface="Calibri"/>
                          <a:ea typeface="Calibri"/>
                          <a:cs typeface="Calibri"/>
                          <a:sym typeface="Calibri"/>
                        </a:rPr>
                        <a:t>AFRICA ICAs</a:t>
                      </a:r>
                      <a:endParaRPr sz="2400" b="1" dirty="0">
                        <a:latin typeface="Calibri"/>
                        <a:ea typeface="Calibri"/>
                        <a:cs typeface="Calibri"/>
                        <a:sym typeface="Calibri"/>
                      </a:endParaRPr>
                    </a:p>
                    <a:p>
                      <a:pPr marL="152400" lvl="0" indent="-127000" algn="l" rtl="0">
                        <a:lnSpc>
                          <a:spcPct val="115000"/>
                        </a:lnSpc>
                        <a:spcBef>
                          <a:spcPts val="0"/>
                        </a:spcBef>
                        <a:spcAft>
                          <a:spcPts val="0"/>
                        </a:spcAft>
                        <a:buNone/>
                      </a:pPr>
                      <a:r>
                        <a:rPr lang="en-US" sz="2400" dirty="0">
                          <a:latin typeface="Times New Roman"/>
                          <a:ea typeface="Times New Roman"/>
                          <a:cs typeface="Times New Roman"/>
                          <a:sym typeface="Times New Roman"/>
                        </a:rPr>
                        <a:t>·  </a:t>
                      </a:r>
                      <a:r>
                        <a:rPr lang="en-US" sz="2400" b="1" dirty="0">
                          <a:latin typeface="Calibri"/>
                          <a:ea typeface="Calibri"/>
                          <a:cs typeface="Calibri"/>
                          <a:sym typeface="Calibri"/>
                        </a:rPr>
                        <a:t>ASIA PACIFIC</a:t>
                      </a:r>
                      <a:endParaRPr sz="2400" b="1" dirty="0">
                        <a:latin typeface="Calibri"/>
                        <a:ea typeface="Calibri"/>
                        <a:cs typeface="Calibri"/>
                        <a:sym typeface="Calibri"/>
                      </a:endParaRPr>
                    </a:p>
                    <a:p>
                      <a:pPr marL="152400" lvl="0" indent="-127000" algn="l" rtl="0">
                        <a:lnSpc>
                          <a:spcPct val="115000"/>
                        </a:lnSpc>
                        <a:spcBef>
                          <a:spcPts val="0"/>
                        </a:spcBef>
                        <a:spcAft>
                          <a:spcPts val="0"/>
                        </a:spcAft>
                        <a:buNone/>
                      </a:pPr>
                      <a:r>
                        <a:rPr lang="en-US" sz="2400" dirty="0">
                          <a:latin typeface="Times New Roman"/>
                          <a:ea typeface="Times New Roman"/>
                          <a:cs typeface="Times New Roman"/>
                          <a:sym typeface="Times New Roman"/>
                        </a:rPr>
                        <a:t>·  </a:t>
                      </a:r>
                      <a:r>
                        <a:rPr lang="en-US" sz="2400" b="1" dirty="0">
                          <a:latin typeface="Calibri"/>
                          <a:ea typeface="Calibri"/>
                          <a:cs typeface="Calibri"/>
                          <a:sym typeface="Calibri"/>
                        </a:rPr>
                        <a:t>IBERO AMERICA</a:t>
                      </a:r>
                      <a:endParaRPr sz="2400" b="1" dirty="0">
                        <a:latin typeface="Calibri"/>
                        <a:ea typeface="Calibri"/>
                        <a:cs typeface="Calibri"/>
                        <a:sym typeface="Calibri"/>
                      </a:endParaRPr>
                    </a:p>
                    <a:p>
                      <a:pPr marL="152400" lvl="0" indent="-127000" algn="l" rtl="0">
                        <a:lnSpc>
                          <a:spcPct val="115000"/>
                        </a:lnSpc>
                        <a:spcBef>
                          <a:spcPts val="0"/>
                        </a:spcBef>
                        <a:spcAft>
                          <a:spcPts val="0"/>
                        </a:spcAft>
                        <a:buNone/>
                      </a:pPr>
                      <a:r>
                        <a:rPr lang="en-US" sz="2400" dirty="0">
                          <a:latin typeface="Times New Roman"/>
                          <a:ea typeface="Times New Roman"/>
                          <a:cs typeface="Times New Roman"/>
                          <a:sym typeface="Times New Roman"/>
                        </a:rPr>
                        <a:t>·  </a:t>
                      </a:r>
                      <a:r>
                        <a:rPr lang="en-US" sz="2400" b="1" dirty="0">
                          <a:latin typeface="Calibri"/>
                          <a:ea typeface="Calibri"/>
                          <a:cs typeface="Calibri"/>
                          <a:sym typeface="Calibri"/>
                        </a:rPr>
                        <a:t>GLOBAL CONFERENCES</a:t>
                      </a:r>
                      <a:endParaRPr sz="2400" b="1" dirty="0">
                        <a:latin typeface="Calibri"/>
                        <a:ea typeface="Calibri"/>
                        <a:cs typeface="Calibri"/>
                        <a:sym typeface="Calibri"/>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152400" lvl="0" indent="-127000" algn="l" rtl="0">
                        <a:lnSpc>
                          <a:spcPct val="115000"/>
                        </a:lnSpc>
                        <a:spcBef>
                          <a:spcPts val="0"/>
                        </a:spcBef>
                        <a:spcAft>
                          <a:spcPts val="0"/>
                        </a:spcAft>
                        <a:buNone/>
                      </a:pPr>
                      <a:r>
                        <a:rPr lang="en-US" sz="2400">
                          <a:latin typeface="Times New Roman"/>
                          <a:ea typeface="Times New Roman"/>
                          <a:cs typeface="Times New Roman"/>
                          <a:sym typeface="Times New Roman"/>
                        </a:rPr>
                        <a:t>·  </a:t>
                      </a:r>
                      <a:r>
                        <a:rPr lang="en-US" sz="2400" b="1">
                          <a:latin typeface="Calibri"/>
                          <a:ea typeface="Calibri"/>
                          <a:cs typeface="Calibri"/>
                          <a:sym typeface="Calibri"/>
                        </a:rPr>
                        <a:t>COMMUNICATIONS</a:t>
                      </a:r>
                      <a:endParaRPr sz="2400" b="1">
                        <a:latin typeface="Calibri"/>
                        <a:ea typeface="Calibri"/>
                        <a:cs typeface="Calibri"/>
                        <a:sym typeface="Calibri"/>
                      </a:endParaRPr>
                    </a:p>
                    <a:p>
                      <a:pPr marL="152400" lvl="0" indent="-127000" algn="l" rtl="0">
                        <a:lnSpc>
                          <a:spcPct val="115000"/>
                        </a:lnSpc>
                        <a:spcBef>
                          <a:spcPts val="0"/>
                        </a:spcBef>
                        <a:spcAft>
                          <a:spcPts val="0"/>
                        </a:spcAft>
                        <a:buNone/>
                      </a:pPr>
                      <a:r>
                        <a:rPr lang="en-US" sz="2400">
                          <a:latin typeface="Times New Roman"/>
                          <a:ea typeface="Times New Roman"/>
                          <a:cs typeface="Times New Roman"/>
                          <a:sym typeface="Times New Roman"/>
                        </a:rPr>
                        <a:t>·  </a:t>
                      </a:r>
                      <a:r>
                        <a:rPr lang="en-US" sz="2400" b="1">
                          <a:latin typeface="Calibri"/>
                          <a:ea typeface="Calibri"/>
                          <a:cs typeface="Calibri"/>
                          <a:sym typeface="Calibri"/>
                        </a:rPr>
                        <a:t>ToP APPROACHES </a:t>
                      </a:r>
                      <a:endParaRPr sz="2400" b="1">
                        <a:latin typeface="Calibri"/>
                        <a:ea typeface="Calibri"/>
                        <a:cs typeface="Calibri"/>
                        <a:sym typeface="Calibri"/>
                      </a:endParaRPr>
                    </a:p>
                    <a:p>
                      <a:pPr marL="152400" lvl="0" indent="-127000" algn="l" rtl="0">
                        <a:lnSpc>
                          <a:spcPct val="115000"/>
                        </a:lnSpc>
                        <a:spcBef>
                          <a:spcPts val="0"/>
                        </a:spcBef>
                        <a:spcAft>
                          <a:spcPts val="0"/>
                        </a:spcAft>
                        <a:buNone/>
                      </a:pPr>
                      <a:r>
                        <a:rPr lang="en-US" sz="2400">
                          <a:latin typeface="Times New Roman"/>
                          <a:ea typeface="Times New Roman"/>
                          <a:cs typeface="Times New Roman"/>
                          <a:sym typeface="Times New Roman"/>
                        </a:rPr>
                        <a:t>·  </a:t>
                      </a:r>
                      <a:r>
                        <a:rPr lang="en-US" sz="2400" b="1">
                          <a:latin typeface="Calibri"/>
                          <a:ea typeface="Calibri"/>
                          <a:cs typeface="Calibri"/>
                          <a:sym typeface="Calibri"/>
                        </a:rPr>
                        <a:t>UN RELATIONS</a:t>
                      </a:r>
                      <a:endParaRPr sz="2400" b="1">
                        <a:latin typeface="Calibri"/>
                        <a:ea typeface="Calibri"/>
                        <a:cs typeface="Calibri"/>
                        <a:sym typeface="Calibri"/>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152400" lvl="0" indent="-127000" algn="l" rtl="0">
                        <a:lnSpc>
                          <a:spcPct val="115000"/>
                        </a:lnSpc>
                        <a:spcBef>
                          <a:spcPts val="0"/>
                        </a:spcBef>
                        <a:spcAft>
                          <a:spcPts val="0"/>
                        </a:spcAft>
                        <a:buNone/>
                      </a:pPr>
                      <a:r>
                        <a:rPr lang="en-US" sz="2400" dirty="0">
                          <a:latin typeface="Times New Roman"/>
                          <a:ea typeface="Times New Roman"/>
                          <a:cs typeface="Times New Roman"/>
                          <a:sym typeface="Times New Roman"/>
                        </a:rPr>
                        <a:t>·  </a:t>
                      </a:r>
                      <a:r>
                        <a:rPr lang="en-US" sz="2400" b="1" dirty="0">
                          <a:latin typeface="Calibri"/>
                          <a:ea typeface="Calibri"/>
                          <a:cs typeface="Calibri"/>
                          <a:sym typeface="Calibri"/>
                        </a:rPr>
                        <a:t>CORE TEAM</a:t>
                      </a:r>
                      <a:endParaRPr sz="2400" b="1" dirty="0">
                        <a:latin typeface="Calibri"/>
                        <a:ea typeface="Calibri"/>
                        <a:cs typeface="Calibri"/>
                        <a:sym typeface="Calibri"/>
                      </a:endParaRPr>
                    </a:p>
                    <a:p>
                      <a:pPr marL="152400" lvl="0" indent="-127000" algn="l" rtl="0">
                        <a:lnSpc>
                          <a:spcPct val="115000"/>
                        </a:lnSpc>
                        <a:spcBef>
                          <a:spcPts val="0"/>
                        </a:spcBef>
                        <a:spcAft>
                          <a:spcPts val="0"/>
                        </a:spcAft>
                        <a:buNone/>
                      </a:pPr>
                      <a:r>
                        <a:rPr lang="en-US" sz="2400" dirty="0">
                          <a:latin typeface="Times New Roman"/>
                          <a:ea typeface="Times New Roman"/>
                          <a:cs typeface="Times New Roman"/>
                          <a:sym typeface="Times New Roman"/>
                        </a:rPr>
                        <a:t>·  </a:t>
                      </a:r>
                      <a:r>
                        <a:rPr lang="en-US" sz="2400" b="1" dirty="0">
                          <a:latin typeface="Calibri"/>
                          <a:ea typeface="Calibri"/>
                          <a:cs typeface="Calibri"/>
                          <a:sym typeface="Calibri"/>
                        </a:rPr>
                        <a:t>FUNDRAISING</a:t>
                      </a:r>
                      <a:endParaRPr sz="2400" b="1" dirty="0">
                        <a:latin typeface="Calibri"/>
                        <a:ea typeface="Calibri"/>
                        <a:cs typeface="Calibri"/>
                        <a:sym typeface="Calibri"/>
                      </a:endParaRPr>
                    </a:p>
                    <a:p>
                      <a:pPr marL="152400" lvl="0" indent="-127000" algn="l" rtl="0">
                        <a:lnSpc>
                          <a:spcPct val="115000"/>
                        </a:lnSpc>
                        <a:spcBef>
                          <a:spcPts val="0"/>
                        </a:spcBef>
                        <a:spcAft>
                          <a:spcPts val="0"/>
                        </a:spcAft>
                        <a:buNone/>
                      </a:pPr>
                      <a:r>
                        <a:rPr lang="en-US" sz="2400" dirty="0">
                          <a:latin typeface="Times New Roman"/>
                          <a:ea typeface="Times New Roman"/>
                          <a:cs typeface="Times New Roman"/>
                          <a:sym typeface="Times New Roman"/>
                        </a:rPr>
                        <a:t>·  </a:t>
                      </a:r>
                      <a:r>
                        <a:rPr lang="en-US" sz="2400" b="1" dirty="0">
                          <a:latin typeface="Calibri"/>
                          <a:ea typeface="Calibri"/>
                          <a:cs typeface="Calibri"/>
                          <a:sym typeface="Calibri"/>
                        </a:rPr>
                        <a:t>MEMBERSHIP CARE</a:t>
                      </a:r>
                      <a:endParaRPr sz="2400" b="1" dirty="0">
                        <a:latin typeface="Calibri"/>
                        <a:ea typeface="Calibri"/>
                        <a:cs typeface="Calibri"/>
                        <a:sym typeface="Calibri"/>
                      </a:endParaRPr>
                    </a:p>
                    <a:p>
                      <a:pPr marL="152400" lvl="0" indent="-127000" algn="l" rtl="0">
                        <a:lnSpc>
                          <a:spcPct val="115000"/>
                        </a:lnSpc>
                        <a:spcBef>
                          <a:spcPts val="0"/>
                        </a:spcBef>
                        <a:spcAft>
                          <a:spcPts val="0"/>
                        </a:spcAft>
                        <a:buNone/>
                      </a:pPr>
                      <a:r>
                        <a:rPr lang="en-US" sz="2400" dirty="0">
                          <a:latin typeface="Times New Roman"/>
                          <a:ea typeface="Times New Roman"/>
                          <a:cs typeface="Times New Roman"/>
                          <a:sym typeface="Times New Roman"/>
                        </a:rPr>
                        <a:t>·  </a:t>
                      </a:r>
                      <a:r>
                        <a:rPr lang="en-US" sz="2400" b="1" dirty="0">
                          <a:latin typeface="Calibri"/>
                          <a:ea typeface="Calibri"/>
                          <a:cs typeface="Calibri"/>
                          <a:sym typeface="Calibri"/>
                        </a:rPr>
                        <a:t>ORGANIZATIONAL SUSTAINABILITY</a:t>
                      </a:r>
                      <a:endParaRPr sz="2400" b="1" dirty="0">
                        <a:latin typeface="Calibri"/>
                        <a:ea typeface="Calibri"/>
                        <a:cs typeface="Calibri"/>
                        <a:sym typeface="Calibri"/>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9" name="Google Shape;109;p16"/>
          <p:cNvSpPr txBox="1">
            <a:spLocks noGrp="1"/>
          </p:cNvSpPr>
          <p:nvPr>
            <p:ph type="body" idx="1"/>
          </p:nvPr>
        </p:nvSpPr>
        <p:spPr>
          <a:xfrm>
            <a:off x="703500" y="1145950"/>
            <a:ext cx="10785000" cy="1812900"/>
          </a:xfrm>
          <a:prstGeom prst="rect">
            <a:avLst/>
          </a:prstGeom>
        </p:spPr>
        <p:txBody>
          <a:bodyPr spcFirstLastPara="1" wrap="square" lIns="91425" tIns="45700" rIns="91425" bIns="45700" anchor="t" anchorCtr="0">
            <a:noAutofit/>
          </a:bodyPr>
          <a:lstStyle/>
          <a:p>
            <a:pPr marL="457200" lvl="0" indent="-387350" algn="l" rtl="0">
              <a:lnSpc>
                <a:spcPct val="107000"/>
              </a:lnSpc>
              <a:spcBef>
                <a:spcPts val="0"/>
              </a:spcBef>
              <a:spcAft>
                <a:spcPts val="0"/>
              </a:spcAft>
              <a:buSzPts val="2500"/>
              <a:buFont typeface="Calibri"/>
              <a:buAutoNum type="arabicPeriod"/>
            </a:pPr>
            <a:r>
              <a:rPr lang="en-US" sz="2500" dirty="0">
                <a:latin typeface="Calibri"/>
                <a:ea typeface="Calibri"/>
                <a:cs typeface="Calibri"/>
                <a:sym typeface="Calibri"/>
              </a:rPr>
              <a:t>Each Team share </a:t>
            </a:r>
            <a:endParaRPr sz="2500" dirty="0">
              <a:latin typeface="Calibri"/>
              <a:ea typeface="Calibri"/>
              <a:cs typeface="Calibri"/>
              <a:sym typeface="Calibri"/>
            </a:endParaRPr>
          </a:p>
          <a:p>
            <a:pPr marL="457200" lvl="0" indent="0" algn="l" rtl="0">
              <a:lnSpc>
                <a:spcPct val="107000"/>
              </a:lnSpc>
              <a:spcBef>
                <a:spcPts val="0"/>
              </a:spcBef>
              <a:spcAft>
                <a:spcPts val="0"/>
              </a:spcAft>
              <a:buNone/>
            </a:pPr>
            <a:r>
              <a:rPr lang="en-US" sz="2500" dirty="0">
                <a:latin typeface="Calibri"/>
                <a:ea typeface="Calibri"/>
                <a:cs typeface="Calibri"/>
                <a:sym typeface="Calibri"/>
              </a:rPr>
              <a:t>      </a:t>
            </a:r>
            <a:r>
              <a:rPr lang="en-US" sz="2500" dirty="0">
                <a:highlight>
                  <a:srgbClr val="FFFF00"/>
                </a:highlight>
                <a:latin typeface="Calibri"/>
                <a:ea typeface="Calibri"/>
                <a:cs typeface="Calibri"/>
                <a:sym typeface="Calibri"/>
              </a:rPr>
              <a:t>“Accomplishments – last six months”</a:t>
            </a:r>
            <a:r>
              <a:rPr lang="en-US" sz="2500" dirty="0">
                <a:latin typeface="Calibri"/>
                <a:ea typeface="Calibri"/>
                <a:cs typeface="Calibri"/>
                <a:sym typeface="Calibri"/>
              </a:rPr>
              <a:t> &amp; “ </a:t>
            </a:r>
            <a:r>
              <a:rPr lang="en-US" sz="2500" dirty="0">
                <a:highlight>
                  <a:srgbClr val="00FFFF"/>
                </a:highlight>
                <a:latin typeface="Calibri"/>
                <a:ea typeface="Calibri"/>
                <a:cs typeface="Calibri"/>
                <a:sym typeface="Calibri"/>
              </a:rPr>
              <a:t>Goals – next six months”</a:t>
            </a:r>
            <a:endParaRPr sz="2500" dirty="0">
              <a:highlight>
                <a:srgbClr val="00FFFF"/>
              </a:highlight>
              <a:latin typeface="Calibri"/>
              <a:ea typeface="Calibri"/>
              <a:cs typeface="Calibri"/>
              <a:sym typeface="Calibri"/>
            </a:endParaRPr>
          </a:p>
          <a:p>
            <a:pPr marL="457200" lvl="0" indent="-387350" algn="l" rtl="0">
              <a:lnSpc>
                <a:spcPct val="107000"/>
              </a:lnSpc>
              <a:spcBef>
                <a:spcPts val="0"/>
              </a:spcBef>
              <a:spcAft>
                <a:spcPts val="0"/>
              </a:spcAft>
              <a:buSzPts val="2500"/>
              <a:buFont typeface="Calibri"/>
              <a:buAutoNum type="arabicPeriod"/>
            </a:pPr>
            <a:r>
              <a:rPr lang="en-US" sz="2500" dirty="0">
                <a:latin typeface="Calibri"/>
                <a:ea typeface="Calibri"/>
                <a:cs typeface="Calibri"/>
                <a:sym typeface="Calibri"/>
              </a:rPr>
              <a:t>Participants listening to report, share your </a:t>
            </a:r>
            <a:r>
              <a:rPr lang="en-US" sz="2500" b="1" dirty="0">
                <a:latin typeface="Calibri"/>
                <a:ea typeface="Calibri"/>
                <a:cs typeface="Calibri"/>
                <a:sym typeface="Calibri"/>
              </a:rPr>
              <a:t>Appreciation,</a:t>
            </a:r>
            <a:r>
              <a:rPr lang="en-US" sz="2500" dirty="0">
                <a:latin typeface="Calibri"/>
                <a:ea typeface="Calibri"/>
                <a:cs typeface="Calibri"/>
                <a:sym typeface="Calibri"/>
              </a:rPr>
              <a:t> </a:t>
            </a:r>
            <a:r>
              <a:rPr lang="en-US" sz="2500" b="1" dirty="0">
                <a:latin typeface="Calibri"/>
                <a:ea typeface="Calibri"/>
                <a:cs typeface="Calibri"/>
                <a:sym typeface="Calibri"/>
              </a:rPr>
              <a:t>Recommendation</a:t>
            </a:r>
            <a:r>
              <a:rPr lang="en-US" sz="2500" dirty="0">
                <a:latin typeface="Calibri"/>
                <a:ea typeface="Calibri"/>
                <a:cs typeface="Calibri"/>
                <a:sym typeface="Calibri"/>
              </a:rPr>
              <a:t> or </a:t>
            </a:r>
            <a:r>
              <a:rPr lang="en-US" sz="2500" b="1" dirty="0">
                <a:latin typeface="Calibri"/>
                <a:ea typeface="Calibri"/>
                <a:cs typeface="Calibri"/>
                <a:sym typeface="Calibri"/>
              </a:rPr>
              <a:t>Suggestion</a:t>
            </a:r>
            <a:r>
              <a:rPr lang="en-US" sz="2500" dirty="0">
                <a:latin typeface="Calibri"/>
                <a:ea typeface="Calibri"/>
                <a:cs typeface="Calibri"/>
                <a:sym typeface="Calibri"/>
              </a:rPr>
              <a:t> in Chat box.  </a:t>
            </a:r>
            <a:endParaRPr sz="2500"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73454936"/>
              </p:ext>
            </p:extLst>
          </p:nvPr>
        </p:nvGraphicFramePr>
        <p:xfrm>
          <a:off x="102639" y="73562"/>
          <a:ext cx="11961033" cy="6662652"/>
        </p:xfrm>
        <a:graphic>
          <a:graphicData uri="http://schemas.openxmlformats.org/drawingml/2006/table">
            <a:tbl>
              <a:tblPr firstRow="1" bandRow="1">
                <a:tableStyleId>{5C22544A-7EE6-4342-B048-85BDC9FD1C3A}</a:tableStyleId>
              </a:tblPr>
              <a:tblGrid>
                <a:gridCol w="3772131">
                  <a:extLst>
                    <a:ext uri="{9D8B030D-6E8A-4147-A177-3AD203B41FA5}">
                      <a16:colId xmlns:a16="http://schemas.microsoft.com/office/drawing/2014/main" val="2272487789"/>
                    </a:ext>
                  </a:extLst>
                </a:gridCol>
                <a:gridCol w="3669030">
                  <a:extLst>
                    <a:ext uri="{9D8B030D-6E8A-4147-A177-3AD203B41FA5}">
                      <a16:colId xmlns:a16="http://schemas.microsoft.com/office/drawing/2014/main" val="2276481152"/>
                    </a:ext>
                  </a:extLst>
                </a:gridCol>
                <a:gridCol w="4519872">
                  <a:extLst>
                    <a:ext uri="{9D8B030D-6E8A-4147-A177-3AD203B41FA5}">
                      <a16:colId xmlns:a16="http://schemas.microsoft.com/office/drawing/2014/main" val="664122557"/>
                    </a:ext>
                  </a:extLst>
                </a:gridCol>
              </a:tblGrid>
              <a:tr h="353292">
                <a:tc gridSpan="3">
                  <a:txBody>
                    <a:bodyPr/>
                    <a:lstStyle/>
                    <a:p>
                      <a:pPr algn="ctr"/>
                      <a:r>
                        <a:rPr lang="en-US" sz="1800" b="1" i="0" kern="1200" dirty="0">
                          <a:solidFill>
                            <a:schemeClr val="lt1"/>
                          </a:solidFill>
                          <a:effectLst/>
                          <a:latin typeface="+mn-lt"/>
                          <a:ea typeface="+mn-ea"/>
                          <a:cs typeface="+mn-cs"/>
                        </a:rPr>
                        <a:t>REVITALIZE AFRICA ICAs </a:t>
                      </a:r>
                      <a:r>
                        <a:rPr lang="en-AU" sz="1800" baseline="0" dirty="0"/>
                        <a:t>TEAM</a:t>
                      </a:r>
                      <a:endParaRPr lang="en-AU" sz="1800" dirty="0"/>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185215922"/>
                  </a:ext>
                </a:extLst>
              </a:tr>
              <a:tr h="353292">
                <a:tc>
                  <a:txBody>
                    <a:bodyPr/>
                    <a:lstStyle/>
                    <a:p>
                      <a:pPr algn="ctr"/>
                      <a:r>
                        <a:rPr lang="en-AU" sz="1600" dirty="0"/>
                        <a:t>Past</a:t>
                      </a:r>
                      <a:r>
                        <a:rPr lang="en-AU" sz="1600" baseline="0" dirty="0"/>
                        <a:t> Activities</a:t>
                      </a:r>
                      <a:endParaRPr lang="en-AU" sz="1600" dirty="0"/>
                    </a:p>
                  </a:txBody>
                  <a:tcPr/>
                </a:tc>
                <a:tc>
                  <a:txBody>
                    <a:bodyPr/>
                    <a:lstStyle/>
                    <a:p>
                      <a:pPr marL="0" indent="0" algn="ctr">
                        <a:buNone/>
                      </a:pPr>
                      <a:r>
                        <a:rPr lang="en-AU" sz="1600" u="none" dirty="0"/>
                        <a:t>Scope/Focus</a:t>
                      </a:r>
                      <a:r>
                        <a:rPr lang="en-AU" sz="1600" u="none" baseline="0" dirty="0"/>
                        <a:t> of ICAI Africa Team</a:t>
                      </a:r>
                    </a:p>
                  </a:txBody>
                  <a:tcPr/>
                </a:tc>
                <a:tc>
                  <a:txBody>
                    <a:bodyPr/>
                    <a:lstStyle/>
                    <a:p>
                      <a:pPr algn="ctr"/>
                      <a:r>
                        <a:rPr lang="en-AU" sz="1600" dirty="0"/>
                        <a:t>Future anticipation</a:t>
                      </a:r>
                    </a:p>
                  </a:txBody>
                  <a:tcPr/>
                </a:tc>
                <a:extLst>
                  <a:ext uri="{0D108BD9-81ED-4DB2-BD59-A6C34878D82A}">
                    <a16:rowId xmlns:a16="http://schemas.microsoft.com/office/drawing/2014/main" val="3076883090"/>
                  </a:ext>
                </a:extLst>
              </a:tr>
              <a:tr h="5197744">
                <a:tc>
                  <a:txBody>
                    <a:bodyPr/>
                    <a:lstStyle/>
                    <a:p>
                      <a:pPr marL="342900" indent="-342900">
                        <a:buFont typeface="+mj-lt"/>
                        <a:buAutoNum type="arabicPeriod"/>
                      </a:pPr>
                      <a:r>
                        <a:rPr lang="en-AU" sz="1600" b="0" dirty="0">
                          <a:solidFill>
                            <a:schemeClr val="tx1"/>
                          </a:solidFill>
                        </a:rPr>
                        <a:t>Developed Africa Strategic Plan</a:t>
                      </a:r>
                    </a:p>
                    <a:p>
                      <a:pPr marL="342900" indent="-342900">
                        <a:buFont typeface="+mj-lt"/>
                        <a:buAutoNum type="arabicPeriod"/>
                      </a:pPr>
                      <a:r>
                        <a:rPr lang="en-AU" sz="1600" b="0" dirty="0">
                          <a:solidFill>
                            <a:schemeClr val="tx1"/>
                          </a:solidFill>
                        </a:rPr>
                        <a:t>Undergone Courage</a:t>
                      </a:r>
                      <a:r>
                        <a:rPr lang="en-AU" sz="1600" b="0" baseline="0" dirty="0">
                          <a:solidFill>
                            <a:schemeClr val="tx1"/>
                          </a:solidFill>
                        </a:rPr>
                        <a:t> to Lead (CTL) training facilitated by ICA Canada for 12 ICAs in Africa.</a:t>
                      </a:r>
                      <a:endParaRPr lang="en-AU" sz="1600" b="0" dirty="0">
                        <a:solidFill>
                          <a:schemeClr val="tx1"/>
                        </a:solidFill>
                      </a:endParaRPr>
                    </a:p>
                    <a:p>
                      <a:pPr marL="342900" indent="-342900">
                        <a:buFont typeface="+mj-lt"/>
                        <a:buAutoNum type="arabicPeriod"/>
                      </a:pPr>
                      <a:r>
                        <a:rPr lang="en-AU" sz="1600" b="0" dirty="0">
                          <a:solidFill>
                            <a:schemeClr val="tx1"/>
                          </a:solidFill>
                        </a:rPr>
                        <a:t>Weekly and monthly Africa</a:t>
                      </a:r>
                      <a:r>
                        <a:rPr lang="en-AU" sz="1600" b="0" baseline="0" dirty="0">
                          <a:solidFill>
                            <a:schemeClr val="tx1"/>
                          </a:solidFill>
                        </a:rPr>
                        <a:t> </a:t>
                      </a:r>
                      <a:r>
                        <a:rPr lang="en-AU" sz="1600" b="0" dirty="0">
                          <a:solidFill>
                            <a:schemeClr val="tx1"/>
                          </a:solidFill>
                        </a:rPr>
                        <a:t>meetings </a:t>
                      </a:r>
                    </a:p>
                    <a:p>
                      <a:pPr marL="342900" indent="-342900">
                        <a:buFont typeface="+mj-lt"/>
                        <a:buAutoNum type="arabicPeriod"/>
                      </a:pPr>
                      <a:r>
                        <a:rPr lang="en-AU" sz="1600" b="0" dirty="0">
                          <a:solidFill>
                            <a:schemeClr val="tx1"/>
                          </a:solidFill>
                        </a:rPr>
                        <a:t>Engaged monthly to plan for the Africa ICA conference scheduled for 23</a:t>
                      </a:r>
                      <a:r>
                        <a:rPr lang="en-AU" sz="1600" b="0" baseline="30000" dirty="0">
                          <a:solidFill>
                            <a:schemeClr val="tx1"/>
                          </a:solidFill>
                        </a:rPr>
                        <a:t>rd</a:t>
                      </a:r>
                      <a:r>
                        <a:rPr lang="en-AU" sz="1600" b="0" baseline="0" dirty="0">
                          <a:solidFill>
                            <a:schemeClr val="tx1"/>
                          </a:solidFill>
                        </a:rPr>
                        <a:t> to 28</a:t>
                      </a:r>
                      <a:r>
                        <a:rPr lang="en-AU" sz="1600" b="0" baseline="30000" dirty="0">
                          <a:solidFill>
                            <a:schemeClr val="tx1"/>
                          </a:solidFill>
                        </a:rPr>
                        <a:t>th</a:t>
                      </a:r>
                      <a:r>
                        <a:rPr lang="en-AU" sz="1600" b="0" baseline="0" dirty="0">
                          <a:solidFill>
                            <a:schemeClr val="tx1"/>
                          </a:solidFill>
                        </a:rPr>
                        <a:t> October 2022</a:t>
                      </a:r>
                      <a:r>
                        <a:rPr lang="en-AU" sz="1600" b="0" dirty="0">
                          <a:solidFill>
                            <a:schemeClr val="tx1"/>
                          </a:solidFill>
                        </a:rPr>
                        <a:t>.</a:t>
                      </a:r>
                    </a:p>
                    <a:p>
                      <a:pPr marL="342900" indent="-342900">
                        <a:buFont typeface="+mj-lt"/>
                        <a:buAutoNum type="arabicPeriod"/>
                      </a:pPr>
                      <a:r>
                        <a:rPr lang="en-US" sz="1600" b="0" i="0" kern="1200" dirty="0">
                          <a:solidFill>
                            <a:schemeClr val="tx1"/>
                          </a:solidFill>
                          <a:effectLst/>
                          <a:latin typeface="+mn-lt"/>
                          <a:ea typeface="+mn-ea"/>
                          <a:cs typeface="+mn-cs"/>
                        </a:rPr>
                        <a:t>Launched Southern ICAs Climate Change work in Kenya, Zimbabwe, Uganda, Ghana, Benin, Togo, Tanzania, Cote d’Ivoire, Nigeria</a:t>
                      </a:r>
                      <a:r>
                        <a:rPr lang="en-US" sz="1600" b="0" i="0" kern="1200" baseline="0" dirty="0">
                          <a:solidFill>
                            <a:schemeClr val="tx1"/>
                          </a:solidFill>
                          <a:effectLst/>
                          <a:latin typeface="+mn-lt"/>
                          <a:ea typeface="+mn-ea"/>
                          <a:cs typeface="+mn-cs"/>
                        </a:rPr>
                        <a:t> and</a:t>
                      </a:r>
                      <a:r>
                        <a:rPr lang="en-US" sz="1600" b="0" i="0" kern="1200" dirty="0">
                          <a:solidFill>
                            <a:schemeClr val="tx1"/>
                          </a:solidFill>
                          <a:effectLst/>
                          <a:latin typeface="+mn-lt"/>
                          <a:ea typeface="+mn-ea"/>
                          <a:cs typeface="+mn-cs"/>
                        </a:rPr>
                        <a:t> Zambia. </a:t>
                      </a:r>
                    </a:p>
                    <a:p>
                      <a:pPr marL="342900" indent="-342900">
                        <a:buFont typeface="+mj-lt"/>
                        <a:buAutoNum type="arabicPeriod"/>
                      </a:pPr>
                      <a:r>
                        <a:rPr lang="en-US" sz="1600" b="0" i="0" kern="1200" dirty="0">
                          <a:solidFill>
                            <a:schemeClr val="tx1"/>
                          </a:solidFill>
                          <a:effectLst/>
                          <a:latin typeface="+mn-lt"/>
                          <a:ea typeface="+mn-ea"/>
                          <a:cs typeface="+mn-cs"/>
                        </a:rPr>
                        <a:t>ICA Kenya, ICA Tanzania and ICA Zambia have been reinstated in the last 12 months.</a:t>
                      </a:r>
                    </a:p>
                    <a:p>
                      <a:pPr marL="342900" indent="-342900">
                        <a:buFont typeface="+mj-lt"/>
                        <a:buAutoNum type="arabicPeriod"/>
                      </a:pPr>
                      <a:r>
                        <a:rPr lang="en-US" sz="1600" b="0" i="0" kern="1200" dirty="0">
                          <a:solidFill>
                            <a:schemeClr val="tx1"/>
                          </a:solidFill>
                          <a:effectLst/>
                          <a:latin typeface="+mn-lt"/>
                          <a:ea typeface="+mn-ea"/>
                          <a:cs typeface="+mn-cs"/>
                        </a:rPr>
                        <a:t>Some Africa ICAs leaders have received training in </a:t>
                      </a:r>
                      <a:r>
                        <a:rPr lang="en-US" sz="1600" b="0" i="0" kern="1200" dirty="0" err="1">
                          <a:solidFill>
                            <a:schemeClr val="tx1"/>
                          </a:solidFill>
                          <a:effectLst/>
                          <a:latin typeface="+mn-lt"/>
                          <a:ea typeface="+mn-ea"/>
                          <a:cs typeface="+mn-cs"/>
                        </a:rPr>
                        <a:t>ToP</a:t>
                      </a:r>
                      <a:r>
                        <a:rPr lang="en-US" sz="1600" b="0" i="0" kern="1200" dirty="0">
                          <a:solidFill>
                            <a:schemeClr val="tx1"/>
                          </a:solidFill>
                          <a:effectLst/>
                          <a:latin typeface="+mn-lt"/>
                          <a:ea typeface="+mn-ea"/>
                          <a:cs typeface="+mn-cs"/>
                        </a:rPr>
                        <a:t> from ICA- Taiwan and ICA-Australia </a:t>
                      </a:r>
                    </a:p>
                    <a:p>
                      <a:pPr marL="342900" indent="-342900">
                        <a:buFont typeface="+mj-lt"/>
                        <a:buAutoNum type="arabicPeriod"/>
                      </a:pPr>
                      <a:r>
                        <a:rPr lang="en-US" sz="1600" b="0" i="0" kern="1200" dirty="0">
                          <a:solidFill>
                            <a:schemeClr val="tx1"/>
                          </a:solidFill>
                          <a:effectLst/>
                          <a:latin typeface="+mn-lt"/>
                          <a:ea typeface="+mn-ea"/>
                          <a:cs typeface="+mn-cs"/>
                        </a:rPr>
                        <a:t>South Africa Development Institute</a:t>
                      </a:r>
                      <a:r>
                        <a:rPr lang="en-US" sz="1600" b="0" i="0" kern="1200" baseline="0" dirty="0">
                          <a:solidFill>
                            <a:schemeClr val="tx1"/>
                          </a:solidFill>
                          <a:effectLst/>
                          <a:latin typeface="+mn-lt"/>
                          <a:ea typeface="+mn-ea"/>
                          <a:cs typeface="+mn-cs"/>
                        </a:rPr>
                        <a:t> confirmed as ICAI Associate member.</a:t>
                      </a:r>
                      <a:endParaRPr lang="en-US" sz="1600" b="0" i="0" kern="1200" dirty="0">
                        <a:solidFill>
                          <a:schemeClr val="tx1"/>
                        </a:solidFill>
                        <a:effectLst/>
                        <a:latin typeface="+mn-lt"/>
                        <a:ea typeface="+mn-ea"/>
                        <a:cs typeface="+mn-cs"/>
                      </a:endParaRPr>
                    </a:p>
                    <a:p>
                      <a:pPr marL="342900" indent="-342900">
                        <a:buFont typeface="+mj-lt"/>
                        <a:buAutoNum type="arabicPeriod"/>
                      </a:pPr>
                      <a:endParaRPr lang="en-US" sz="1600" b="0" i="0" kern="1200" dirty="0">
                        <a:solidFill>
                          <a:schemeClr val="dk1"/>
                        </a:solidFill>
                        <a:effectLst/>
                        <a:latin typeface="+mn-lt"/>
                        <a:ea typeface="+mn-ea"/>
                        <a:cs typeface="+mn-cs"/>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tx1"/>
                          </a:solidFill>
                          <a:effectLst/>
                          <a:latin typeface="+mn-lt"/>
                          <a:ea typeface="+mn-ea"/>
                          <a:cs typeface="+mn-cs"/>
                        </a:rPr>
                        <a:t>A strong and visible continental Africa ICAs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tx1"/>
                          </a:solidFill>
                          <a:effectLst/>
                          <a:latin typeface="+mn-lt"/>
                          <a:ea typeface="+mn-ea"/>
                          <a:cs typeface="+mn-cs"/>
                        </a:rPr>
                        <a:t>We intent to empower an environmental network of ICA affiliated organizations in Africa.</a:t>
                      </a:r>
                      <a:endParaRPr lang="en-AU" sz="1600" dirty="0">
                        <a:solidFill>
                          <a:schemeClr val="tx1"/>
                        </a:solidFill>
                      </a:endParaRPr>
                    </a:p>
                    <a:p>
                      <a:pPr marL="342900" indent="-342900">
                        <a:buFont typeface="Arial" panose="020B0604020202020204" pitchFamily="34" charset="0"/>
                        <a:buChar char="•"/>
                      </a:pPr>
                      <a:r>
                        <a:rPr lang="en-AU" sz="1600" baseline="0" dirty="0">
                          <a:solidFill>
                            <a:schemeClr val="tx1"/>
                          </a:solidFill>
                        </a:rPr>
                        <a:t>Apply what we have learn through CTL training and  for our partners, women and youths programs.</a:t>
                      </a:r>
                    </a:p>
                    <a:p>
                      <a:pPr marL="342900" indent="-342900">
                        <a:buFont typeface="Arial" panose="020B0604020202020204" pitchFamily="34" charset="0"/>
                        <a:buChar char="•"/>
                      </a:pPr>
                      <a:r>
                        <a:rPr lang="en-AU" sz="1600" baseline="0" dirty="0">
                          <a:solidFill>
                            <a:schemeClr val="tx1"/>
                          </a:solidFill>
                        </a:rPr>
                        <a:t>Fundraise for Africa Conference.</a:t>
                      </a:r>
                    </a:p>
                    <a:p>
                      <a:pPr marL="342900" indent="-342900">
                        <a:buFont typeface="Arial" panose="020B0604020202020204" pitchFamily="34" charset="0"/>
                        <a:buChar char="•"/>
                      </a:pPr>
                      <a:r>
                        <a:rPr lang="en-AU" sz="1600" baseline="0" dirty="0">
                          <a:solidFill>
                            <a:schemeClr val="tx1"/>
                          </a:solidFill>
                        </a:rPr>
                        <a:t>Continue dialogue with likeminded ICA organisations and community development partners.</a:t>
                      </a:r>
                    </a:p>
                    <a:p>
                      <a:pPr marL="342900" indent="-342900">
                        <a:buFont typeface="Arial" panose="020B0604020202020204" pitchFamily="34" charset="0"/>
                        <a:buChar char="•"/>
                      </a:pPr>
                      <a:endParaRPr lang="en-AU" sz="1600" baseline="0" dirty="0"/>
                    </a:p>
                    <a:p>
                      <a:pPr marL="0" indent="0">
                        <a:buNone/>
                      </a:pPr>
                      <a:endParaRPr lang="en-AU" sz="1600" dirty="0"/>
                    </a:p>
                  </a:txBody>
                  <a:tcPr/>
                </a:tc>
                <a:tc>
                  <a:txBody>
                    <a:bodyPr/>
                    <a:lstStyle/>
                    <a:p>
                      <a:pPr marL="342900" lvl="0" indent="-342900">
                        <a:buFont typeface="Arial" panose="020B0604020202020204" pitchFamily="34" charset="0"/>
                        <a:buChar char="•"/>
                      </a:pPr>
                      <a:r>
                        <a:rPr lang="en-US" sz="1600" kern="1200" dirty="0">
                          <a:solidFill>
                            <a:schemeClr val="tx1"/>
                          </a:solidFill>
                          <a:effectLst/>
                          <a:latin typeface="+mn-lt"/>
                          <a:ea typeface="+mn-ea"/>
                          <a:cs typeface="+mn-cs"/>
                        </a:rPr>
                        <a:t>Develop Tools for sustainable community development in Africa: Women and Youth as critical facilitators</a:t>
                      </a:r>
                    </a:p>
                    <a:p>
                      <a:pPr marL="342900" lvl="0" indent="-342900">
                        <a:buFont typeface="Arial" panose="020B0604020202020204" pitchFamily="34" charset="0"/>
                        <a:buChar char="•"/>
                      </a:pPr>
                      <a:r>
                        <a:rPr lang="en-US" sz="1600" kern="1200" dirty="0">
                          <a:solidFill>
                            <a:schemeClr val="tx1"/>
                          </a:solidFill>
                          <a:effectLst/>
                          <a:latin typeface="+mn-lt"/>
                          <a:ea typeface="+mn-ea"/>
                          <a:cs typeface="+mn-cs"/>
                        </a:rPr>
                        <a:t>Elements and strategies for building resilience to climate change for communities in Africa.</a:t>
                      </a:r>
                    </a:p>
                    <a:p>
                      <a:pPr marL="342900" lvl="0" indent="-342900">
                        <a:buFont typeface="Arial" panose="020B0604020202020204" pitchFamily="34" charset="0"/>
                        <a:buChar char="•"/>
                      </a:pPr>
                      <a:r>
                        <a:rPr lang="en-US" sz="1600" kern="1200" dirty="0">
                          <a:solidFill>
                            <a:schemeClr val="tx1"/>
                          </a:solidFill>
                          <a:effectLst/>
                          <a:latin typeface="+mn-lt"/>
                          <a:ea typeface="+mn-ea"/>
                          <a:cs typeface="+mn-cs"/>
                        </a:rPr>
                        <a:t>Functional Infrastructure and governance for sustainable community development in Africa.</a:t>
                      </a:r>
                    </a:p>
                    <a:p>
                      <a:pPr marL="342900" lvl="0" indent="-342900">
                        <a:buFont typeface="Arial" panose="020B0604020202020204" pitchFamily="34" charset="0"/>
                        <a:buChar char="•"/>
                      </a:pPr>
                      <a:r>
                        <a:rPr lang="en-US" sz="1600" kern="1200" dirty="0">
                          <a:solidFill>
                            <a:schemeClr val="tx1"/>
                          </a:solidFill>
                          <a:effectLst/>
                          <a:latin typeface="+mn-lt"/>
                          <a:ea typeface="+mn-ea"/>
                          <a:cs typeface="+mn-cs"/>
                        </a:rPr>
                        <a:t>Africa </a:t>
                      </a:r>
                      <a:r>
                        <a:rPr lang="en-US" sz="1600" kern="1200" dirty="0" err="1">
                          <a:solidFill>
                            <a:schemeClr val="tx1"/>
                          </a:solidFill>
                          <a:effectLst/>
                          <a:latin typeface="+mn-lt"/>
                          <a:ea typeface="+mn-ea"/>
                          <a:cs typeface="+mn-cs"/>
                        </a:rPr>
                        <a:t>ToP</a:t>
                      </a:r>
                      <a:r>
                        <a:rPr lang="en-US" sz="1600" kern="1200" dirty="0">
                          <a:solidFill>
                            <a:schemeClr val="tx1"/>
                          </a:solidFill>
                          <a:effectLst/>
                          <a:latin typeface="+mn-lt"/>
                          <a:ea typeface="+mn-ea"/>
                          <a:cs typeface="+mn-cs"/>
                        </a:rPr>
                        <a:t> system development and for business in Africa within the framework of Africa Continental Free Trade Area (</a:t>
                      </a:r>
                      <a:r>
                        <a:rPr lang="en-US" sz="1600" kern="1200" dirty="0" err="1">
                          <a:solidFill>
                            <a:schemeClr val="tx1"/>
                          </a:solidFill>
                          <a:effectLst/>
                          <a:latin typeface="+mn-lt"/>
                          <a:ea typeface="+mn-ea"/>
                          <a:cs typeface="+mn-cs"/>
                        </a:rPr>
                        <a:t>AfCFTA</a:t>
                      </a:r>
                      <a:r>
                        <a:rPr lang="en-US" sz="16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1600" kern="1200" dirty="0">
                          <a:solidFill>
                            <a:schemeClr val="tx1"/>
                          </a:solidFill>
                          <a:effectLst/>
                          <a:latin typeface="+mn-lt"/>
                          <a:ea typeface="+mn-ea"/>
                          <a:cs typeface="+mn-cs"/>
                        </a:rPr>
                        <a:t>P</a:t>
                      </a:r>
                      <a:r>
                        <a:rPr lang="en-KE" sz="1600" kern="1200" dirty="0">
                          <a:solidFill>
                            <a:schemeClr val="tx1"/>
                          </a:solidFill>
                          <a:effectLst/>
                          <a:latin typeface="+mn-lt"/>
                          <a:ea typeface="+mn-ea"/>
                          <a:cs typeface="+mn-cs"/>
                        </a:rPr>
                        <a:t>artnerships</a:t>
                      </a:r>
                      <a:r>
                        <a:rPr lang="en-US" sz="1600" kern="1200" dirty="0">
                          <a:solidFill>
                            <a:schemeClr val="tx1"/>
                          </a:solidFill>
                          <a:effectLst/>
                          <a:latin typeface="+mn-lt"/>
                          <a:ea typeface="+mn-ea"/>
                          <a:cs typeface="+mn-cs"/>
                        </a:rPr>
                        <a:t>,</a:t>
                      </a:r>
                      <a:r>
                        <a:rPr lang="en-KE" sz="1600" kern="1200" dirty="0">
                          <a:solidFill>
                            <a:schemeClr val="tx1"/>
                          </a:solidFill>
                          <a:effectLst/>
                          <a:latin typeface="+mn-lt"/>
                          <a:ea typeface="+mn-ea"/>
                          <a:cs typeface="+mn-cs"/>
                        </a:rPr>
                        <a:t> communication and </a:t>
                      </a:r>
                      <a:r>
                        <a:rPr lang="en-US" sz="1600" kern="1200" dirty="0">
                          <a:solidFill>
                            <a:schemeClr val="tx1"/>
                          </a:solidFill>
                          <a:effectLst/>
                          <a:latin typeface="+mn-lt"/>
                          <a:ea typeface="+mn-ea"/>
                          <a:cs typeface="+mn-cs"/>
                        </a:rPr>
                        <a:t>funding for sustainable community development in Africa.</a:t>
                      </a:r>
                    </a:p>
                    <a:p>
                      <a:pPr marL="342900" lvl="0" indent="-342900">
                        <a:buFont typeface="Arial" panose="020B0604020202020204" pitchFamily="34" charset="0"/>
                        <a:buChar char="•"/>
                      </a:pPr>
                      <a:r>
                        <a:rPr lang="en-US" sz="1600" kern="1200" dirty="0">
                          <a:solidFill>
                            <a:schemeClr val="tx1"/>
                          </a:solidFill>
                          <a:effectLst/>
                          <a:latin typeface="+mn-lt"/>
                          <a:ea typeface="+mn-ea"/>
                          <a:cs typeface="+mn-cs"/>
                        </a:rPr>
                        <a:t>The four ICA signature programs (Courage to Lead, Climate Change Action, Learning Basket and </a:t>
                      </a:r>
                      <a:r>
                        <a:rPr lang="en-US" sz="1600" kern="1200" dirty="0" err="1">
                          <a:solidFill>
                            <a:schemeClr val="tx1"/>
                          </a:solidFill>
                          <a:effectLst/>
                          <a:latin typeface="+mn-lt"/>
                          <a:ea typeface="+mn-ea"/>
                          <a:cs typeface="+mn-cs"/>
                        </a:rPr>
                        <a:t>ToP</a:t>
                      </a:r>
                      <a:r>
                        <a:rPr lang="en-US" sz="1600" kern="1200" dirty="0">
                          <a:solidFill>
                            <a:schemeClr val="tx1"/>
                          </a:solidFill>
                          <a:effectLst/>
                          <a:latin typeface="+mn-lt"/>
                          <a:ea typeface="+mn-ea"/>
                          <a:cs typeface="+mn-cs"/>
                        </a:rPr>
                        <a:t> Training).</a:t>
                      </a:r>
                    </a:p>
                    <a:p>
                      <a:pPr marL="342900" lvl="0" indent="-342900">
                        <a:buFont typeface="Arial" panose="020B0604020202020204" pitchFamily="34" charset="0"/>
                        <a:buChar char="•"/>
                      </a:pPr>
                      <a:r>
                        <a:rPr lang="en-US" sz="1600" kern="1200" dirty="0">
                          <a:solidFill>
                            <a:schemeClr val="tx1"/>
                          </a:solidFill>
                          <a:effectLst/>
                          <a:latin typeface="+mn-lt"/>
                          <a:ea typeface="+mn-ea"/>
                          <a:cs typeface="+mn-cs"/>
                        </a:rPr>
                        <a:t>Africa ICAs Conference in Kenya, 2022</a:t>
                      </a:r>
                    </a:p>
                    <a:p>
                      <a:pPr marL="342900" lvl="0" indent="-342900">
                        <a:buFont typeface="Arial" panose="020B0604020202020204" pitchFamily="34" charset="0"/>
                        <a:buChar char="•"/>
                      </a:pPr>
                      <a:r>
                        <a:rPr lang="en-US" sz="1600" kern="1200" dirty="0">
                          <a:solidFill>
                            <a:schemeClr val="tx1"/>
                          </a:solidFill>
                          <a:effectLst/>
                          <a:latin typeface="+mn-lt"/>
                          <a:ea typeface="+mn-ea"/>
                          <a:cs typeface="+mn-cs"/>
                        </a:rPr>
                        <a:t>ICAI Global Conference in Ghana, 2024</a:t>
                      </a:r>
                      <a:endParaRPr lang="en-AU" sz="1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solidFill>
                          <a:schemeClr val="tx1"/>
                        </a:solidFill>
                      </a:endParaRPr>
                    </a:p>
                  </a:txBody>
                  <a:tcPr/>
                </a:tc>
                <a:extLst>
                  <a:ext uri="{0D108BD9-81ED-4DB2-BD59-A6C34878D82A}">
                    <a16:rowId xmlns:a16="http://schemas.microsoft.com/office/drawing/2014/main" val="1670844168"/>
                  </a:ext>
                </a:extLst>
              </a:tr>
            </a:tbl>
          </a:graphicData>
        </a:graphic>
      </p:graphicFrame>
    </p:spTree>
    <p:extLst>
      <p:ext uri="{BB962C8B-B14F-4D97-AF65-F5344CB8AC3E}">
        <p14:creationId xmlns:p14="http://schemas.microsoft.com/office/powerpoint/2010/main" val="272218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43559003"/>
              </p:ext>
            </p:extLst>
          </p:nvPr>
        </p:nvGraphicFramePr>
        <p:xfrm>
          <a:off x="755904" y="55916"/>
          <a:ext cx="10692384" cy="4394164"/>
        </p:xfrm>
        <a:graphic>
          <a:graphicData uri="http://schemas.openxmlformats.org/drawingml/2006/table">
            <a:tbl>
              <a:tblPr firstRow="1" bandRow="1">
                <a:tableStyleId>{5C22544A-7EE6-4342-B048-85BDC9FD1C3A}</a:tableStyleId>
              </a:tblPr>
              <a:tblGrid>
                <a:gridCol w="5346192">
                  <a:extLst>
                    <a:ext uri="{9D8B030D-6E8A-4147-A177-3AD203B41FA5}">
                      <a16:colId xmlns:a16="http://schemas.microsoft.com/office/drawing/2014/main" val="3013994160"/>
                    </a:ext>
                  </a:extLst>
                </a:gridCol>
                <a:gridCol w="5346192">
                  <a:extLst>
                    <a:ext uri="{9D8B030D-6E8A-4147-A177-3AD203B41FA5}">
                      <a16:colId xmlns:a16="http://schemas.microsoft.com/office/drawing/2014/main" val="2793698368"/>
                    </a:ext>
                  </a:extLst>
                </a:gridCol>
              </a:tblGrid>
              <a:tr h="423185">
                <a:tc gridSpan="2">
                  <a:txBody>
                    <a:bodyPr/>
                    <a:lstStyle/>
                    <a:p>
                      <a:pPr algn="ctr"/>
                      <a:r>
                        <a:rPr lang="en-AU" sz="1800" dirty="0"/>
                        <a:t>MEMBERSHIP AND CARE TEAM </a:t>
                      </a:r>
                    </a:p>
                  </a:txBody>
                  <a:tcPr/>
                </a:tc>
                <a:tc hMerge="1">
                  <a:txBody>
                    <a:bodyPr/>
                    <a:lstStyle/>
                    <a:p>
                      <a:endParaRPr lang="en-AU"/>
                    </a:p>
                  </a:txBody>
                  <a:tcPr/>
                </a:tc>
                <a:extLst>
                  <a:ext uri="{0D108BD9-81ED-4DB2-BD59-A6C34878D82A}">
                    <a16:rowId xmlns:a16="http://schemas.microsoft.com/office/drawing/2014/main" val="514591723"/>
                  </a:ext>
                </a:extLst>
              </a:tr>
              <a:tr h="423185">
                <a:tc>
                  <a:txBody>
                    <a:bodyPr/>
                    <a:lstStyle/>
                    <a:p>
                      <a:pPr algn="ctr"/>
                      <a:r>
                        <a:rPr lang="en-AU" dirty="0"/>
                        <a:t>Accomplishments – last six months</a:t>
                      </a:r>
                    </a:p>
                  </a:txBody>
                  <a:tcPr/>
                </a:tc>
                <a:tc>
                  <a:txBody>
                    <a:bodyPr/>
                    <a:lstStyle/>
                    <a:p>
                      <a:pPr algn="ctr"/>
                      <a:r>
                        <a:rPr lang="en-AU" dirty="0"/>
                        <a:t>Goals – next six months</a:t>
                      </a:r>
                    </a:p>
                  </a:txBody>
                  <a:tcPr/>
                </a:tc>
                <a:extLst>
                  <a:ext uri="{0D108BD9-81ED-4DB2-BD59-A6C34878D82A}">
                    <a16:rowId xmlns:a16="http://schemas.microsoft.com/office/drawing/2014/main" val="2146552498"/>
                  </a:ext>
                </a:extLst>
              </a:tr>
              <a:tr h="3547794">
                <a:tc>
                  <a:txBody>
                    <a:bodyPr/>
                    <a:lstStyle/>
                    <a:p>
                      <a:pPr marL="342900" indent="-342900">
                        <a:buFont typeface="+mj-lt"/>
                        <a:buAutoNum type="arabicPeriod"/>
                      </a:pPr>
                      <a:r>
                        <a:rPr lang="en-AU" sz="1800" kern="1200" dirty="0">
                          <a:solidFill>
                            <a:schemeClr val="dk1"/>
                          </a:solidFill>
                          <a:effectLst/>
                          <a:latin typeface="+mn-lt"/>
                          <a:ea typeface="+mn-ea"/>
                          <a:cs typeface="+mn-cs"/>
                        </a:rPr>
                        <a:t>We focused on re-thinking membership categories and roles. </a:t>
                      </a:r>
                    </a:p>
                    <a:p>
                      <a:pPr marL="342900" indent="-342900">
                        <a:buFont typeface="+mj-lt"/>
                        <a:buAutoNum type="arabicPeriod"/>
                      </a:pPr>
                      <a:endParaRPr lang="en-AU" sz="180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kern="1200" dirty="0">
                          <a:solidFill>
                            <a:schemeClr val="dk1"/>
                          </a:solidFill>
                          <a:effectLst/>
                          <a:latin typeface="+mn-lt"/>
                          <a:ea typeface="+mn-ea"/>
                          <a:cs typeface="+mn-cs"/>
                        </a:rPr>
                        <a:t>We shared our thinking in April with the board.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AU" sz="1800" kern="1200" dirty="0">
                        <a:solidFill>
                          <a:schemeClr val="dk1"/>
                        </a:solidFill>
                        <a:effectLst/>
                        <a:latin typeface="+mn-lt"/>
                        <a:ea typeface="+mn-ea"/>
                        <a:cs typeface="+mn-cs"/>
                      </a:endParaRPr>
                    </a:p>
                    <a:p>
                      <a:pPr marL="342900" indent="-342900">
                        <a:buFont typeface="+mj-lt"/>
                        <a:buAutoNum type="arabicPeriod"/>
                      </a:pPr>
                      <a:r>
                        <a:rPr lang="en-AU" sz="1800" kern="1200" dirty="0">
                          <a:solidFill>
                            <a:schemeClr val="dk1"/>
                          </a:solidFill>
                          <a:effectLst/>
                          <a:latin typeface="+mn-lt"/>
                          <a:ea typeface="+mn-ea"/>
                          <a:cs typeface="+mn-cs"/>
                        </a:rPr>
                        <a:t>We held a global dialogue on membership categories and roles in June. </a:t>
                      </a:r>
                    </a:p>
                    <a:p>
                      <a:pPr marL="342900" indent="-342900">
                        <a:buFont typeface="+mj-lt"/>
                        <a:buAutoNum type="arabicPeriod"/>
                      </a:pPr>
                      <a:endParaRPr lang="en-AU" sz="1800" kern="1200" dirty="0">
                        <a:solidFill>
                          <a:schemeClr val="dk1"/>
                        </a:solidFill>
                        <a:effectLst/>
                        <a:latin typeface="+mn-lt"/>
                        <a:ea typeface="+mn-ea"/>
                        <a:cs typeface="+mn-cs"/>
                      </a:endParaRPr>
                    </a:p>
                    <a:p>
                      <a:pPr marL="342900" indent="-342900">
                        <a:buFont typeface="+mj-lt"/>
                        <a:buAutoNum type="arabicPeriod"/>
                      </a:pPr>
                      <a:r>
                        <a:rPr lang="en-AU" sz="1800" kern="1200" dirty="0">
                          <a:solidFill>
                            <a:schemeClr val="dk1"/>
                          </a:solidFill>
                          <a:effectLst/>
                          <a:latin typeface="+mn-lt"/>
                          <a:ea typeface="+mn-ea"/>
                          <a:cs typeface="+mn-cs"/>
                        </a:rPr>
                        <a:t>Based on the reflections of the  board and global dialogue, the following recommendations will be shared with the GA later in this meeting.</a:t>
                      </a:r>
                    </a:p>
                  </a:txBody>
                  <a:tcPr/>
                </a:tc>
                <a:tc>
                  <a:txBody>
                    <a:bodyPr/>
                    <a:lstStyle/>
                    <a:p>
                      <a:pPr marL="285750" indent="-285750">
                        <a:buFont typeface="Arial" panose="020B0604020202020204" pitchFamily="34" charset="0"/>
                        <a:buChar char="•"/>
                      </a:pPr>
                      <a:r>
                        <a:rPr lang="en-AU" sz="1800" kern="1200" dirty="0">
                          <a:solidFill>
                            <a:schemeClr val="dk1"/>
                          </a:solidFill>
                          <a:effectLst/>
                          <a:latin typeface="+mn-lt"/>
                          <a:ea typeface="+mn-ea"/>
                          <a:cs typeface="+mn-cs"/>
                        </a:rPr>
                        <a:t>Based on the recommendations of the GA we will create assessment processes in relation to the new categories and roles.</a:t>
                      </a:r>
                      <a:endParaRPr lang="en-AU" sz="1800" kern="1200" dirty="0">
                        <a:solidFill>
                          <a:schemeClr val="dk1"/>
                        </a:solidFill>
                        <a:effectLst/>
                        <a:highlight>
                          <a:srgbClr val="FF00FF"/>
                        </a:highlight>
                        <a:latin typeface="+mn-lt"/>
                        <a:ea typeface="+mn-ea"/>
                        <a:cs typeface="+mn-cs"/>
                      </a:endParaRPr>
                    </a:p>
                    <a:p>
                      <a:pPr marL="285750" indent="-285750">
                        <a:buFont typeface="Arial" panose="020B0604020202020204" pitchFamily="34" charset="0"/>
                        <a:buChar char="•"/>
                      </a:pPr>
                      <a:endParaRPr lang="en-AU"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AU" sz="1800" b="0" kern="1200" dirty="0">
                          <a:solidFill>
                            <a:schemeClr val="dk1"/>
                          </a:solidFill>
                          <a:effectLst/>
                          <a:latin typeface="+mn-lt"/>
                          <a:ea typeface="+mn-ea"/>
                          <a:cs typeface="+mn-cs"/>
                        </a:rPr>
                        <a:t>We will then collaborate with members to assess their own organizations, the roles they are playing now and roles they wish to play in the future. </a:t>
                      </a:r>
                    </a:p>
                    <a:p>
                      <a:pPr marL="285750" indent="-285750">
                        <a:buFont typeface="Arial" panose="020B0604020202020204" pitchFamily="34" charset="0"/>
                        <a:buChar char="•"/>
                      </a:pPr>
                      <a:endParaRPr lang="en-AU" sz="1800" b="0" kern="1200" dirty="0">
                        <a:solidFill>
                          <a:schemeClr val="dk1"/>
                        </a:solidFill>
                        <a:effectLst/>
                        <a:latin typeface="+mn-lt"/>
                        <a:ea typeface="+mn-ea"/>
                        <a:cs typeface="+mn-cs"/>
                      </a:endParaRPr>
                    </a:p>
                    <a:p>
                      <a:pPr marL="285750" indent="-285750">
                        <a:buFont typeface="Arial" panose="020B0604020202020204" pitchFamily="34" charset="0"/>
                        <a:buChar char="•"/>
                      </a:pPr>
                      <a:r>
                        <a:rPr lang="en-AU" sz="1800" b="0" kern="1200" dirty="0">
                          <a:solidFill>
                            <a:schemeClr val="dk1"/>
                          </a:solidFill>
                          <a:effectLst/>
                          <a:latin typeface="+mn-lt"/>
                          <a:ea typeface="+mn-ea"/>
                          <a:cs typeface="+mn-cs"/>
                        </a:rPr>
                        <a:t>We will share what we are learning with the board and GA. </a:t>
                      </a:r>
                    </a:p>
                    <a:p>
                      <a:pPr marL="285750" indent="-285750">
                        <a:buFont typeface="Arial" panose="020B0604020202020204" pitchFamily="34" charset="0"/>
                        <a:buChar char="•"/>
                      </a:pPr>
                      <a:endParaRPr lang="en-AU" sz="1800" b="0" kern="1200" dirty="0">
                        <a:solidFill>
                          <a:schemeClr val="dk1"/>
                        </a:solidFill>
                        <a:effectLst/>
                        <a:latin typeface="+mn-lt"/>
                        <a:ea typeface="+mn-ea"/>
                        <a:cs typeface="+mn-cs"/>
                      </a:endParaRPr>
                    </a:p>
                  </a:txBody>
                  <a:tcPr/>
                </a:tc>
                <a:extLst>
                  <a:ext uri="{0D108BD9-81ED-4DB2-BD59-A6C34878D82A}">
                    <a16:rowId xmlns:a16="http://schemas.microsoft.com/office/drawing/2014/main" val="1230403285"/>
                  </a:ext>
                </a:extLst>
              </a:tr>
            </a:tbl>
          </a:graphicData>
        </a:graphic>
      </p:graphicFrame>
    </p:spTree>
    <p:extLst>
      <p:ext uri="{BB962C8B-B14F-4D97-AF65-F5344CB8AC3E}">
        <p14:creationId xmlns:p14="http://schemas.microsoft.com/office/powerpoint/2010/main" val="362986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128" name="Google Shape;128;p13"/>
          <p:cNvGraphicFramePr/>
          <p:nvPr/>
        </p:nvGraphicFramePr>
        <p:xfrm>
          <a:off x="103017" y="715041"/>
          <a:ext cx="11748600" cy="4825648"/>
        </p:xfrm>
        <a:graphic>
          <a:graphicData uri="http://schemas.openxmlformats.org/drawingml/2006/table">
            <a:tbl>
              <a:tblPr>
                <a:noFill/>
              </a:tblPr>
              <a:tblGrid>
                <a:gridCol w="5874300">
                  <a:extLst>
                    <a:ext uri="{9D8B030D-6E8A-4147-A177-3AD203B41FA5}">
                      <a16:colId xmlns:a16="http://schemas.microsoft.com/office/drawing/2014/main" val="20000"/>
                    </a:ext>
                  </a:extLst>
                </a:gridCol>
                <a:gridCol w="5874300">
                  <a:extLst>
                    <a:ext uri="{9D8B030D-6E8A-4147-A177-3AD203B41FA5}">
                      <a16:colId xmlns:a16="http://schemas.microsoft.com/office/drawing/2014/main" val="20001"/>
                    </a:ext>
                  </a:extLst>
                </a:gridCol>
              </a:tblGrid>
              <a:tr h="616373">
                <a:tc>
                  <a:txBody>
                    <a:bodyPr/>
                    <a:lstStyle/>
                    <a:p>
                      <a:pPr marL="0" lvl="0" indent="0" algn="ctr" rtl="0">
                        <a:spcBef>
                          <a:spcPts val="0"/>
                        </a:spcBef>
                        <a:spcAft>
                          <a:spcPts val="0"/>
                        </a:spcAft>
                        <a:buNone/>
                      </a:pPr>
                      <a:r>
                        <a:rPr lang="en" sz="1600" b="1">
                          <a:latin typeface="Century Gothic"/>
                          <a:ea typeface="Century Gothic"/>
                          <a:cs typeface="Century Gothic"/>
                          <a:sym typeface="Century Gothic"/>
                        </a:rPr>
                        <a:t>Accomplishments </a:t>
                      </a:r>
                      <a:endParaRPr sz="1600" b="1">
                        <a:latin typeface="Century Gothic"/>
                        <a:ea typeface="Century Gothic"/>
                        <a:cs typeface="Century Gothic"/>
                        <a:sym typeface="Century Gothic"/>
                      </a:endParaRPr>
                    </a:p>
                    <a:p>
                      <a:pPr marL="0" lvl="0" indent="0" algn="ctr" rtl="0">
                        <a:spcBef>
                          <a:spcPts val="0"/>
                        </a:spcBef>
                        <a:spcAft>
                          <a:spcPts val="0"/>
                        </a:spcAft>
                        <a:buNone/>
                      </a:pPr>
                      <a:r>
                        <a:rPr lang="en" sz="1300">
                          <a:latin typeface="Century Gothic"/>
                          <a:ea typeface="Century Gothic"/>
                          <a:cs typeface="Century Gothic"/>
                          <a:sym typeface="Century Gothic"/>
                        </a:rPr>
                        <a:t> July 2021-July 2022</a:t>
                      </a:r>
                      <a:endParaRPr sz="1300">
                        <a:latin typeface="Century Gothic"/>
                        <a:ea typeface="Century Gothic"/>
                        <a:cs typeface="Century Gothic"/>
                        <a:sym typeface="Century Gothic"/>
                      </a:endParaRPr>
                    </a:p>
                  </a:txBody>
                  <a:tcPr marL="84667" marR="84667" marT="84667" marB="84667">
                    <a:solidFill>
                      <a:srgbClr val="A4C2F4"/>
                    </a:solidFill>
                  </a:tcPr>
                </a:tc>
                <a:tc>
                  <a:txBody>
                    <a:bodyPr/>
                    <a:lstStyle/>
                    <a:p>
                      <a:pPr marL="0" lvl="0" indent="0" algn="ctr" rtl="0">
                        <a:spcBef>
                          <a:spcPts val="0"/>
                        </a:spcBef>
                        <a:spcAft>
                          <a:spcPts val="0"/>
                        </a:spcAft>
                        <a:buNone/>
                      </a:pPr>
                      <a:r>
                        <a:rPr lang="en" sz="1600" b="1">
                          <a:latin typeface="Century Gothic"/>
                          <a:ea typeface="Century Gothic"/>
                          <a:cs typeface="Century Gothic"/>
                          <a:sym typeface="Century Gothic"/>
                        </a:rPr>
                        <a:t>Future Goals</a:t>
                      </a:r>
                      <a:endParaRPr sz="1600" b="1">
                        <a:latin typeface="Century Gothic"/>
                        <a:ea typeface="Century Gothic"/>
                        <a:cs typeface="Century Gothic"/>
                        <a:sym typeface="Century Gothic"/>
                      </a:endParaRPr>
                    </a:p>
                    <a:p>
                      <a:pPr marL="0" lvl="0" indent="0" algn="ctr" rtl="0">
                        <a:spcBef>
                          <a:spcPts val="0"/>
                        </a:spcBef>
                        <a:spcAft>
                          <a:spcPts val="0"/>
                        </a:spcAft>
                        <a:buNone/>
                      </a:pPr>
                      <a:r>
                        <a:rPr lang="en" sz="1300">
                          <a:latin typeface="Century Gothic"/>
                          <a:ea typeface="Century Gothic"/>
                          <a:cs typeface="Century Gothic"/>
                          <a:sym typeface="Century Gothic"/>
                        </a:rPr>
                        <a:t>July 2022-Dec 2022</a:t>
                      </a:r>
                      <a:endParaRPr sz="1300">
                        <a:latin typeface="Century Gothic"/>
                        <a:ea typeface="Century Gothic"/>
                        <a:cs typeface="Century Gothic"/>
                        <a:sym typeface="Century Gothic"/>
                      </a:endParaRPr>
                    </a:p>
                  </a:txBody>
                  <a:tcPr marL="84667" marR="84667" marT="84667" marB="84667">
                    <a:solidFill>
                      <a:srgbClr val="A4C2F4"/>
                    </a:solidFill>
                  </a:tcPr>
                </a:tc>
                <a:extLst>
                  <a:ext uri="{0D108BD9-81ED-4DB2-BD59-A6C34878D82A}">
                    <a16:rowId xmlns:a16="http://schemas.microsoft.com/office/drawing/2014/main" val="10000"/>
                  </a:ext>
                </a:extLst>
              </a:tr>
              <a:tr h="657013">
                <a:tc>
                  <a:txBody>
                    <a:bodyPr/>
                    <a:lstStyle/>
                    <a:p>
                      <a:pPr marL="0" lvl="0" indent="0" algn="l" rtl="0">
                        <a:spcBef>
                          <a:spcPts val="0"/>
                        </a:spcBef>
                        <a:spcAft>
                          <a:spcPts val="0"/>
                        </a:spcAft>
                        <a:buNone/>
                      </a:pPr>
                      <a:r>
                        <a:rPr lang="en" sz="1600" b="1">
                          <a:latin typeface="Century Gothic"/>
                          <a:ea typeface="Century Gothic"/>
                          <a:cs typeface="Century Gothic"/>
                          <a:sym typeface="Century Gothic"/>
                        </a:rPr>
                        <a:t>Regular monthly meetings held and discussed issues</a:t>
                      </a:r>
                      <a:endParaRPr sz="1600" b="1">
                        <a:latin typeface="Century Gothic"/>
                        <a:ea typeface="Century Gothic"/>
                        <a:cs typeface="Century Gothic"/>
                        <a:sym typeface="Century Gothic"/>
                      </a:endParaRPr>
                    </a:p>
                  </a:txBody>
                  <a:tcPr marL="84667" marR="84667" marT="84667" marB="84667"/>
                </a:tc>
                <a:tc>
                  <a:txBody>
                    <a:bodyPr/>
                    <a:lstStyle/>
                    <a:p>
                      <a:pPr marL="0" lvl="0" indent="0" algn="l" rtl="0">
                        <a:spcBef>
                          <a:spcPts val="0"/>
                        </a:spcBef>
                        <a:spcAft>
                          <a:spcPts val="0"/>
                        </a:spcAft>
                        <a:buNone/>
                      </a:pPr>
                      <a:r>
                        <a:rPr lang="en" sz="1600" b="1">
                          <a:latin typeface="Century Gothic"/>
                          <a:ea typeface="Century Gothic"/>
                          <a:cs typeface="Century Gothic"/>
                          <a:sym typeface="Century Gothic"/>
                        </a:rPr>
                        <a:t>Continue with meeting consistency and invite others to join and take</a:t>
                      </a:r>
                      <a:endParaRPr sz="1600" b="1">
                        <a:latin typeface="Century Gothic"/>
                        <a:ea typeface="Century Gothic"/>
                        <a:cs typeface="Century Gothic"/>
                        <a:sym typeface="Century Gothic"/>
                      </a:endParaRPr>
                    </a:p>
                  </a:txBody>
                  <a:tcPr marL="84667" marR="84667" marT="84667" marB="84667"/>
                </a:tc>
                <a:extLst>
                  <a:ext uri="{0D108BD9-81ED-4DB2-BD59-A6C34878D82A}">
                    <a16:rowId xmlns:a16="http://schemas.microsoft.com/office/drawing/2014/main" val="10001"/>
                  </a:ext>
                </a:extLst>
              </a:tr>
              <a:tr h="1144693">
                <a:tc>
                  <a:txBody>
                    <a:bodyPr/>
                    <a:lstStyle/>
                    <a:p>
                      <a:pPr marL="0" lvl="0" indent="0" algn="l" rtl="0">
                        <a:spcBef>
                          <a:spcPts val="0"/>
                        </a:spcBef>
                        <a:spcAft>
                          <a:spcPts val="0"/>
                        </a:spcAft>
                        <a:buNone/>
                      </a:pPr>
                      <a:r>
                        <a:rPr lang="en" sz="1600" b="1">
                          <a:latin typeface="Century Gothic"/>
                          <a:ea typeface="Century Gothic"/>
                          <a:cs typeface="Century Gothic"/>
                          <a:sym typeface="Century Gothic"/>
                        </a:rPr>
                        <a:t>Hired George Zeidan for our website</a:t>
                      </a:r>
                      <a:endParaRPr sz="1600" b="1">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sz="1600">
                          <a:latin typeface="Century Gothic"/>
                          <a:ea typeface="Century Gothic"/>
                          <a:cs typeface="Century Gothic"/>
                          <a:sym typeface="Century Gothic"/>
                        </a:rPr>
                        <a:t>New website launched in July </a:t>
                      </a:r>
                      <a:endParaRPr sz="1600">
                        <a:latin typeface="Century Gothic"/>
                        <a:ea typeface="Century Gothic"/>
                        <a:cs typeface="Century Gothic"/>
                        <a:sym typeface="Century Gothic"/>
                      </a:endParaRPr>
                    </a:p>
                  </a:txBody>
                  <a:tcPr marL="84667" marR="84667" marT="84667" marB="84667"/>
                </a:tc>
                <a:tc>
                  <a:txBody>
                    <a:bodyPr/>
                    <a:lstStyle/>
                    <a:p>
                      <a:pPr marL="0" lvl="0" indent="0" algn="l" rtl="0">
                        <a:spcBef>
                          <a:spcPts val="0"/>
                        </a:spcBef>
                        <a:spcAft>
                          <a:spcPts val="0"/>
                        </a:spcAft>
                        <a:buNone/>
                      </a:pPr>
                      <a:r>
                        <a:rPr lang="en" sz="1600" b="1">
                          <a:latin typeface="Century Gothic"/>
                          <a:ea typeface="Century Gothic"/>
                          <a:cs typeface="Century Gothic"/>
                          <a:sym typeface="Century Gothic"/>
                        </a:rPr>
                        <a:t>Increase communications with all the 35  countries</a:t>
                      </a:r>
                      <a:r>
                        <a:rPr lang="en" sz="1600">
                          <a:latin typeface="Century Gothic"/>
                          <a:ea typeface="Century Gothic"/>
                          <a:cs typeface="Century Gothic"/>
                          <a:sym typeface="Century Gothic"/>
                        </a:rPr>
                        <a:t> to create stronger connections and encourage sharing videos and stories.</a:t>
                      </a:r>
                      <a:endParaRPr sz="1600">
                        <a:latin typeface="Century Gothic"/>
                        <a:ea typeface="Century Gothic"/>
                        <a:cs typeface="Century Gothic"/>
                        <a:sym typeface="Century Gothic"/>
                      </a:endParaRPr>
                    </a:p>
                    <a:p>
                      <a:pPr marL="0" lvl="0" indent="0" algn="l" rtl="0">
                        <a:spcBef>
                          <a:spcPts val="0"/>
                        </a:spcBef>
                        <a:spcAft>
                          <a:spcPts val="0"/>
                        </a:spcAft>
                        <a:buNone/>
                      </a:pPr>
                      <a:r>
                        <a:rPr lang="en" sz="1600" b="1">
                          <a:latin typeface="Century Gothic"/>
                          <a:ea typeface="Century Gothic"/>
                          <a:cs typeface="Century Gothic"/>
                          <a:sym typeface="Century Gothic"/>
                        </a:rPr>
                        <a:t>Update all the older information on the new website</a:t>
                      </a:r>
                      <a:endParaRPr sz="1600">
                        <a:latin typeface="Century Gothic"/>
                        <a:ea typeface="Century Gothic"/>
                        <a:cs typeface="Century Gothic"/>
                        <a:sym typeface="Century Gothic"/>
                      </a:endParaRPr>
                    </a:p>
                  </a:txBody>
                  <a:tcPr marL="84667" marR="84667" marT="84667" marB="84667"/>
                </a:tc>
                <a:extLst>
                  <a:ext uri="{0D108BD9-81ED-4DB2-BD59-A6C34878D82A}">
                    <a16:rowId xmlns:a16="http://schemas.microsoft.com/office/drawing/2014/main" val="10002"/>
                  </a:ext>
                </a:extLst>
              </a:tr>
              <a:tr h="2407567">
                <a:tc>
                  <a:txBody>
                    <a:bodyPr/>
                    <a:lstStyle/>
                    <a:p>
                      <a:pPr marL="0" lvl="0" indent="0" algn="l" rtl="0">
                        <a:spcBef>
                          <a:spcPts val="0"/>
                        </a:spcBef>
                        <a:spcAft>
                          <a:spcPts val="0"/>
                        </a:spcAft>
                        <a:buNone/>
                      </a:pPr>
                      <a:r>
                        <a:rPr lang="en" sz="1600" b="1" dirty="0">
                          <a:latin typeface="Century Gothic"/>
                          <a:ea typeface="Century Gothic"/>
                          <a:cs typeface="Century Gothic"/>
                          <a:sym typeface="Century Gothic"/>
                        </a:rPr>
                        <a:t>Hired Rena for Social Media Specialist</a:t>
                      </a:r>
                      <a:endParaRPr sz="1600" b="1" dirty="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sz="1600" dirty="0">
                          <a:latin typeface="Century Gothic"/>
                          <a:ea typeface="Century Gothic"/>
                          <a:cs typeface="Century Gothic"/>
                          <a:sym typeface="Century Gothic"/>
                        </a:rPr>
                        <a:t>Global Buzz March - June issues</a:t>
                      </a:r>
                      <a:endParaRPr sz="1600" dirty="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sz="1600" dirty="0">
                          <a:latin typeface="Century Gothic"/>
                          <a:ea typeface="Century Gothic"/>
                          <a:cs typeface="Century Gothic"/>
                          <a:sym typeface="Century Gothic"/>
                        </a:rPr>
                        <a:t>Increased ICAI LINKEDIN visibility from 100-300+</a:t>
                      </a:r>
                      <a:endParaRPr sz="1600" dirty="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sz="1600" dirty="0">
                          <a:latin typeface="Century Gothic"/>
                          <a:ea typeface="Century Gothic"/>
                          <a:cs typeface="Century Gothic"/>
                          <a:sym typeface="Century Gothic"/>
                        </a:rPr>
                        <a:t>Global Buzz contributions are increasing through the letter send to all ICA </a:t>
                      </a:r>
                      <a:endParaRPr sz="1600" dirty="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sz="1600" dirty="0">
                          <a:latin typeface="Century Gothic"/>
                          <a:ea typeface="Century Gothic"/>
                          <a:cs typeface="Century Gothic"/>
                          <a:sym typeface="Century Gothic"/>
                        </a:rPr>
                        <a:t>Instagram launched with 170 followers</a:t>
                      </a:r>
                      <a:endParaRPr sz="1600" dirty="0">
                        <a:latin typeface="Century Gothic"/>
                        <a:ea typeface="Century Gothic"/>
                        <a:cs typeface="Century Gothic"/>
                        <a:sym typeface="Century Gothic"/>
                      </a:endParaRPr>
                    </a:p>
                    <a:p>
                      <a:pPr marL="457200" lvl="0" indent="0" algn="l" rtl="0">
                        <a:spcBef>
                          <a:spcPts val="0"/>
                        </a:spcBef>
                        <a:spcAft>
                          <a:spcPts val="0"/>
                        </a:spcAft>
                        <a:buNone/>
                      </a:pPr>
                      <a:r>
                        <a:rPr lang="en" sz="1600" dirty="0">
                          <a:latin typeface="Century Gothic"/>
                          <a:ea typeface="Century Gothic"/>
                          <a:cs typeface="Century Gothic"/>
                          <a:sym typeface="Century Gothic"/>
                        </a:rPr>
                        <a:t>(https://</a:t>
                      </a:r>
                      <a:r>
                        <a:rPr lang="en" sz="1600" dirty="0" err="1">
                          <a:latin typeface="Century Gothic"/>
                          <a:ea typeface="Century Gothic"/>
                          <a:cs typeface="Century Gothic"/>
                          <a:sym typeface="Century Gothic"/>
                        </a:rPr>
                        <a:t>www.instagram.com</a:t>
                      </a:r>
                      <a:r>
                        <a:rPr lang="en" sz="1600" dirty="0">
                          <a:latin typeface="Century Gothic"/>
                          <a:ea typeface="Century Gothic"/>
                          <a:cs typeface="Century Gothic"/>
                          <a:sym typeface="Century Gothic"/>
                        </a:rPr>
                        <a:t>/</a:t>
                      </a:r>
                      <a:r>
                        <a:rPr lang="en" sz="1600" dirty="0" err="1">
                          <a:latin typeface="Century Gothic"/>
                          <a:ea typeface="Century Gothic"/>
                          <a:cs typeface="Century Gothic"/>
                          <a:sym typeface="Century Gothic"/>
                        </a:rPr>
                        <a:t>ica_international</a:t>
                      </a:r>
                      <a:r>
                        <a:rPr lang="en" sz="1600" dirty="0">
                          <a:latin typeface="Century Gothic"/>
                          <a:ea typeface="Century Gothic"/>
                          <a:cs typeface="Century Gothic"/>
                          <a:sym typeface="Century Gothic"/>
                        </a:rPr>
                        <a:t>/)</a:t>
                      </a:r>
                      <a:endParaRPr sz="2000" dirty="0">
                        <a:latin typeface="Century Gothic"/>
                        <a:ea typeface="Century Gothic"/>
                        <a:cs typeface="Century Gothic"/>
                        <a:sym typeface="Century Gothic"/>
                      </a:endParaRPr>
                    </a:p>
                  </a:txBody>
                  <a:tcPr marL="84667" marR="84667" marT="84667" marB="84667"/>
                </a:tc>
                <a:tc>
                  <a:txBody>
                    <a:bodyPr/>
                    <a:lstStyle/>
                    <a:p>
                      <a:pPr marL="0" lvl="0" indent="0" algn="l" rtl="0">
                        <a:spcBef>
                          <a:spcPts val="0"/>
                        </a:spcBef>
                        <a:spcAft>
                          <a:spcPts val="0"/>
                        </a:spcAft>
                        <a:buNone/>
                      </a:pPr>
                      <a:r>
                        <a:rPr lang="en" sz="1600" b="1" dirty="0">
                          <a:latin typeface="Century Gothic"/>
                          <a:ea typeface="Century Gothic"/>
                          <a:cs typeface="Century Gothic"/>
                          <a:sym typeface="Century Gothic"/>
                        </a:rPr>
                        <a:t>Improve our communication among all ICAI members, especially on new ways of communicating </a:t>
                      </a:r>
                      <a:endParaRPr sz="1600" b="1" dirty="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sz="1600" dirty="0">
                          <a:latin typeface="Century Gothic"/>
                          <a:ea typeface="Century Gothic"/>
                          <a:cs typeface="Century Gothic"/>
                          <a:sym typeface="Century Gothic"/>
                        </a:rPr>
                        <a:t>Increase LinkedIn and Instagram to 1000 members</a:t>
                      </a:r>
                      <a:endParaRPr sz="1600" dirty="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sz="1600" dirty="0">
                          <a:latin typeface="Century Gothic"/>
                          <a:ea typeface="Century Gothic"/>
                          <a:cs typeface="Century Gothic"/>
                          <a:sym typeface="Century Gothic"/>
                        </a:rPr>
                        <a:t>Increase 5-7 posts per month to LinkedIn and </a:t>
                      </a:r>
                      <a:r>
                        <a:rPr lang="en" sz="1600" dirty="0" err="1">
                          <a:latin typeface="Century Gothic"/>
                          <a:ea typeface="Century Gothic"/>
                          <a:cs typeface="Century Gothic"/>
                          <a:sym typeface="Century Gothic"/>
                        </a:rPr>
                        <a:t>instagram</a:t>
                      </a:r>
                      <a:r>
                        <a:rPr lang="en" sz="1600" dirty="0">
                          <a:latin typeface="Century Gothic"/>
                          <a:ea typeface="Century Gothic"/>
                          <a:cs typeface="Century Gothic"/>
                          <a:sym typeface="Century Gothic"/>
                        </a:rPr>
                        <a:t>, host on line activities to engage members</a:t>
                      </a:r>
                      <a:endParaRPr sz="1600" dirty="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sz="1600" dirty="0">
                          <a:latin typeface="Century Gothic"/>
                          <a:ea typeface="Century Gothic"/>
                          <a:cs typeface="Century Gothic"/>
                          <a:sym typeface="Century Gothic"/>
                        </a:rPr>
                        <a:t>Making sure we have at least 7-8 articles in each one of our Global Buzz  issues</a:t>
                      </a:r>
                      <a:endParaRPr sz="1600" dirty="0">
                        <a:latin typeface="Century Gothic"/>
                        <a:ea typeface="Century Gothic"/>
                        <a:cs typeface="Century Gothic"/>
                        <a:sym typeface="Century Gothic"/>
                      </a:endParaRPr>
                    </a:p>
                    <a:p>
                      <a:pPr marL="0" lvl="0" indent="0" algn="l" rtl="0">
                        <a:spcBef>
                          <a:spcPts val="0"/>
                        </a:spcBef>
                        <a:spcAft>
                          <a:spcPts val="0"/>
                        </a:spcAft>
                        <a:buNone/>
                      </a:pPr>
                      <a:endParaRPr sz="1600" dirty="0">
                        <a:latin typeface="Century Gothic"/>
                        <a:ea typeface="Century Gothic"/>
                        <a:cs typeface="Century Gothic"/>
                        <a:sym typeface="Century Gothic"/>
                      </a:endParaRPr>
                    </a:p>
                  </a:txBody>
                  <a:tcPr marL="84667" marR="84667" marT="84667" marB="84667"/>
                </a:tc>
                <a:extLst>
                  <a:ext uri="{0D108BD9-81ED-4DB2-BD59-A6C34878D82A}">
                    <a16:rowId xmlns:a16="http://schemas.microsoft.com/office/drawing/2014/main" val="10003"/>
                  </a:ext>
                </a:extLst>
              </a:tr>
            </a:tbl>
          </a:graphicData>
        </a:graphic>
      </p:graphicFrame>
      <p:sp>
        <p:nvSpPr>
          <p:cNvPr id="129" name="Google Shape;129;p13"/>
          <p:cNvSpPr txBox="1"/>
          <p:nvPr/>
        </p:nvSpPr>
        <p:spPr>
          <a:xfrm>
            <a:off x="227367" y="-82034"/>
            <a:ext cx="10989200" cy="1296789"/>
          </a:xfrm>
          <a:prstGeom prst="rect">
            <a:avLst/>
          </a:prstGeom>
          <a:noFill/>
          <a:ln>
            <a:noFill/>
          </a:ln>
        </p:spPr>
        <p:txBody>
          <a:bodyPr spcFirstLastPara="1" wrap="square" lIns="121900" tIns="121900" rIns="121900" bIns="121900" anchor="t" anchorCtr="0">
            <a:spAutoFit/>
          </a:bodyPr>
          <a:lstStyle/>
          <a:p>
            <a:pPr algn="ctr"/>
            <a:r>
              <a:rPr lang="en" sz="2800" b="1" dirty="0">
                <a:solidFill>
                  <a:srgbClr val="4A86E8"/>
                </a:solidFill>
                <a:latin typeface="Calibri"/>
                <a:ea typeface="Calibri"/>
                <a:cs typeface="Calibri"/>
                <a:sym typeface="Calibri"/>
              </a:rPr>
              <a:t>COMMUNICATIONS TEAM</a:t>
            </a:r>
            <a:r>
              <a:rPr lang="en" sz="2800" dirty="0">
                <a:latin typeface="Calibri"/>
                <a:ea typeface="Calibri"/>
                <a:cs typeface="Calibri"/>
                <a:sym typeface="Calibri"/>
              </a:rPr>
              <a:t> </a:t>
            </a:r>
            <a:endParaRPr lang="en-US" sz="2800" dirty="0">
              <a:latin typeface="Calibri"/>
              <a:ea typeface="Calibri"/>
              <a:cs typeface="Calibri"/>
              <a:sym typeface="Calibri"/>
            </a:endParaRPr>
          </a:p>
          <a:p>
            <a:pPr>
              <a:lnSpc>
                <a:spcPct val="115000"/>
              </a:lnSpc>
            </a:pPr>
            <a:r>
              <a:rPr lang="en-US" sz="1067" dirty="0">
                <a:latin typeface="Century Gothic"/>
                <a:ea typeface="Century Gothic"/>
                <a:cs typeface="Century Gothic"/>
                <a:sym typeface="Century Gothic"/>
              </a:rPr>
              <a:t>Members: Catalina Quiroz, Eugene Konan, Henry Mpapale, George </a:t>
            </a:r>
            <a:r>
              <a:rPr lang="en-US" sz="1067" dirty="0" err="1">
                <a:latin typeface="Century Gothic"/>
                <a:ea typeface="Century Gothic"/>
                <a:cs typeface="Century Gothic"/>
                <a:sym typeface="Century Gothic"/>
              </a:rPr>
              <a:t>Zeidan</a:t>
            </a:r>
            <a:r>
              <a:rPr lang="en-US" sz="1067" dirty="0">
                <a:latin typeface="Century Gothic"/>
                <a:ea typeface="Century Gothic"/>
                <a:cs typeface="Century Gothic"/>
                <a:sym typeface="Century Gothic"/>
              </a:rPr>
              <a:t>, Isabel de la </a:t>
            </a:r>
            <a:r>
              <a:rPr lang="en-US" sz="1067" dirty="0" err="1">
                <a:latin typeface="Century Gothic"/>
                <a:ea typeface="Century Gothic"/>
                <a:cs typeface="Century Gothic"/>
                <a:sym typeface="Century Gothic"/>
              </a:rPr>
              <a:t>Maza</a:t>
            </a:r>
            <a:r>
              <a:rPr lang="en-US" sz="1067" dirty="0">
                <a:latin typeface="Century Gothic"/>
                <a:ea typeface="Century Gothic"/>
                <a:cs typeface="Century Gothic"/>
                <a:sym typeface="Century Gothic"/>
              </a:rPr>
              <a:t>, Karen Snyder, Rena </a:t>
            </a:r>
            <a:r>
              <a:rPr lang="en-US" sz="1067" dirty="0" err="1">
                <a:latin typeface="Century Gothic"/>
                <a:ea typeface="Century Gothic"/>
                <a:cs typeface="Century Gothic"/>
                <a:sym typeface="Century Gothic"/>
              </a:rPr>
              <a:t>Koc</a:t>
            </a:r>
            <a:r>
              <a:rPr lang="en-US" sz="1067" dirty="0">
                <a:latin typeface="Century Gothic"/>
                <a:ea typeface="Century Gothic"/>
                <a:cs typeface="Century Gothic"/>
                <a:sym typeface="Century Gothic"/>
              </a:rPr>
              <a:t>, </a:t>
            </a:r>
            <a:r>
              <a:rPr lang="en-US" sz="1067" dirty="0" err="1">
                <a:latin typeface="Century Gothic"/>
                <a:ea typeface="Century Gothic"/>
                <a:cs typeface="Century Gothic"/>
                <a:sym typeface="Century Gothic"/>
              </a:rPr>
              <a:t>Shaharzad</a:t>
            </a:r>
            <a:r>
              <a:rPr lang="en-US" sz="1067" dirty="0">
                <a:latin typeface="Century Gothic"/>
                <a:ea typeface="Century Gothic"/>
                <a:cs typeface="Century Gothic"/>
                <a:sym typeface="Century Gothic"/>
              </a:rPr>
              <a:t> </a:t>
            </a:r>
            <a:r>
              <a:rPr lang="en-US" sz="1067" dirty="0" err="1">
                <a:latin typeface="Century Gothic"/>
                <a:ea typeface="Century Gothic"/>
                <a:cs typeface="Century Gothic"/>
                <a:sym typeface="Century Gothic"/>
              </a:rPr>
              <a:t>Saderi</a:t>
            </a:r>
            <a:endParaRPr lang="en-US" sz="1067" dirty="0">
              <a:latin typeface="Century Gothic"/>
              <a:ea typeface="Century Gothic"/>
              <a:cs typeface="Century Gothic"/>
              <a:sym typeface="Century Gothic"/>
            </a:endParaRPr>
          </a:p>
          <a:p>
            <a:pPr algn="ctr"/>
            <a:endParaRPr sz="2800" dirty="0">
              <a:latin typeface="Calibri"/>
              <a:ea typeface="Calibri"/>
              <a:cs typeface="Calibri"/>
              <a:sym typeface="Calibri"/>
            </a:endParaRPr>
          </a:p>
        </p:txBody>
      </p:sp>
      <p:pic>
        <p:nvPicPr>
          <p:cNvPr id="130" name="Google Shape;130;p13"/>
          <p:cNvPicPr preferRelativeResize="0"/>
          <p:nvPr/>
        </p:nvPicPr>
        <p:blipFill>
          <a:blip r:embed="rId3">
            <a:alphaModFix/>
          </a:blip>
          <a:stretch>
            <a:fillRect/>
          </a:stretch>
        </p:blipFill>
        <p:spPr>
          <a:xfrm>
            <a:off x="103033" y="5719251"/>
            <a:ext cx="11861800" cy="49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6416473"/>
              </p:ext>
            </p:extLst>
          </p:nvPr>
        </p:nvGraphicFramePr>
        <p:xfrm>
          <a:off x="108342" y="55916"/>
          <a:ext cx="11960872" cy="6868160"/>
        </p:xfrm>
        <a:graphic>
          <a:graphicData uri="http://schemas.openxmlformats.org/drawingml/2006/table">
            <a:tbl>
              <a:tblPr firstRow="1" bandRow="1">
                <a:tableStyleId>{5C22544A-7EE6-4342-B048-85BDC9FD1C3A}</a:tableStyleId>
              </a:tblPr>
              <a:tblGrid>
                <a:gridCol w="5980436">
                  <a:extLst>
                    <a:ext uri="{9D8B030D-6E8A-4147-A177-3AD203B41FA5}">
                      <a16:colId xmlns:a16="http://schemas.microsoft.com/office/drawing/2014/main" val="3013994160"/>
                    </a:ext>
                  </a:extLst>
                </a:gridCol>
                <a:gridCol w="5980436">
                  <a:extLst>
                    <a:ext uri="{9D8B030D-6E8A-4147-A177-3AD203B41FA5}">
                      <a16:colId xmlns:a16="http://schemas.microsoft.com/office/drawing/2014/main" val="2793698368"/>
                    </a:ext>
                  </a:extLst>
                </a:gridCol>
              </a:tblGrid>
              <a:tr h="370840">
                <a:tc gridSpan="2">
                  <a:txBody>
                    <a:bodyPr/>
                    <a:lstStyle/>
                    <a:p>
                      <a:pPr algn="ctr"/>
                      <a:r>
                        <a:rPr lang="en-AU" dirty="0"/>
                        <a:t>GLOBAL FUNDRAISING TEAM</a:t>
                      </a:r>
                    </a:p>
                  </a:txBody>
                  <a:tcPr/>
                </a:tc>
                <a:tc hMerge="1">
                  <a:txBody>
                    <a:bodyPr/>
                    <a:lstStyle/>
                    <a:p>
                      <a:endParaRPr lang="en-AU"/>
                    </a:p>
                  </a:txBody>
                  <a:tcPr/>
                </a:tc>
                <a:extLst>
                  <a:ext uri="{0D108BD9-81ED-4DB2-BD59-A6C34878D82A}">
                    <a16:rowId xmlns:a16="http://schemas.microsoft.com/office/drawing/2014/main" val="514591723"/>
                  </a:ext>
                </a:extLst>
              </a:tr>
              <a:tr h="370840">
                <a:tc>
                  <a:txBody>
                    <a:bodyPr/>
                    <a:lstStyle/>
                    <a:p>
                      <a:pPr algn="ctr"/>
                      <a:r>
                        <a:rPr lang="en-AU" dirty="0"/>
                        <a:t>Accomplishments – last six months</a:t>
                      </a:r>
                    </a:p>
                  </a:txBody>
                  <a:tcPr/>
                </a:tc>
                <a:tc>
                  <a:txBody>
                    <a:bodyPr/>
                    <a:lstStyle/>
                    <a:p>
                      <a:pPr algn="ctr"/>
                      <a:r>
                        <a:rPr lang="en-AU" dirty="0"/>
                        <a:t>Goals – next six months</a:t>
                      </a:r>
                    </a:p>
                  </a:txBody>
                  <a:tcPr/>
                </a:tc>
                <a:extLst>
                  <a:ext uri="{0D108BD9-81ED-4DB2-BD59-A6C34878D82A}">
                    <a16:rowId xmlns:a16="http://schemas.microsoft.com/office/drawing/2014/main" val="2146552498"/>
                  </a:ext>
                </a:extLst>
              </a:tr>
              <a:tr h="370840">
                <a:tc>
                  <a:txBody>
                    <a:bodyPr/>
                    <a:lstStyle/>
                    <a:p>
                      <a:pPr marL="342900" indent="-342900">
                        <a:buFont typeface="+mj-lt"/>
                        <a:buAutoNum type="arabicPeriod"/>
                      </a:pPr>
                      <a:r>
                        <a:rPr lang="en-AU" sz="1800" kern="1200" dirty="0">
                          <a:solidFill>
                            <a:schemeClr val="dk1"/>
                          </a:solidFill>
                          <a:effectLst/>
                          <a:latin typeface="+mn-lt"/>
                          <a:ea typeface="+mn-ea"/>
                          <a:cs typeface="+mn-cs"/>
                        </a:rPr>
                        <a:t>The establishment of a Global Fundraising Team comprising 10-12 people from Africa, Asia and North America </a:t>
                      </a:r>
                    </a:p>
                    <a:p>
                      <a:pPr marL="342900" indent="-342900">
                        <a:buFont typeface="+mj-lt"/>
                        <a:buAutoNum type="arabicPeriod"/>
                      </a:pPr>
                      <a:endParaRPr lang="en-AU" sz="1800" kern="1200" dirty="0">
                        <a:solidFill>
                          <a:schemeClr val="dk1"/>
                        </a:solidFill>
                        <a:effectLst/>
                        <a:latin typeface="+mn-lt"/>
                        <a:ea typeface="+mn-ea"/>
                        <a:cs typeface="+mn-cs"/>
                      </a:endParaRPr>
                    </a:p>
                    <a:p>
                      <a:pPr marL="342900" indent="-342900">
                        <a:buFont typeface="+mj-lt"/>
                        <a:buAutoNum type="arabicPeriod"/>
                      </a:pPr>
                      <a:r>
                        <a:rPr lang="en-AU" sz="1800" kern="1200" dirty="0">
                          <a:solidFill>
                            <a:schemeClr val="dk1"/>
                          </a:solidFill>
                          <a:effectLst/>
                          <a:latin typeface="+mn-lt"/>
                          <a:ea typeface="+mn-ea"/>
                          <a:cs typeface="+mn-cs"/>
                        </a:rPr>
                        <a:t>Operating in three streams targeting different potential fundraising segments – The Global ICA community, Grant making bodies, in-country fundraising mechanism (the Nepal Fundraising model)</a:t>
                      </a:r>
                    </a:p>
                    <a:p>
                      <a:pPr marL="342900" indent="-342900">
                        <a:buFont typeface="+mj-lt"/>
                        <a:buAutoNum type="arabicPeriod"/>
                      </a:pPr>
                      <a:endParaRPr lang="en-AU" sz="180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kern="1200" dirty="0">
                          <a:solidFill>
                            <a:schemeClr val="dk1"/>
                          </a:solidFill>
                          <a:effectLst/>
                          <a:latin typeface="+mn-lt"/>
                          <a:ea typeface="+mn-ea"/>
                          <a:cs typeface="+mn-cs"/>
                        </a:rPr>
                        <a:t>Working with ICA Nepal to begin to put in place the fundraising mechanism in Bangladesh, India and (scheduled for Oct.),</a:t>
                      </a:r>
                      <a:r>
                        <a:rPr lang="en-AU" sz="1800" kern="1200" baseline="0" dirty="0">
                          <a:solidFill>
                            <a:schemeClr val="dk1"/>
                          </a:solidFill>
                          <a:effectLst/>
                          <a:latin typeface="+mn-lt"/>
                          <a:ea typeface="+mn-ea"/>
                          <a:cs typeface="+mn-cs"/>
                        </a:rPr>
                        <a:t> </a:t>
                      </a:r>
                      <a:r>
                        <a:rPr lang="en-AU" sz="1800" kern="1200" dirty="0">
                          <a:solidFill>
                            <a:schemeClr val="dk1"/>
                          </a:solidFill>
                          <a:effectLst/>
                          <a:latin typeface="+mn-lt"/>
                          <a:ea typeface="+mn-ea"/>
                          <a:cs typeface="+mn-cs"/>
                        </a:rPr>
                        <a:t>Africa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AU" sz="1800" kern="1200" dirty="0">
                        <a:solidFill>
                          <a:schemeClr val="dk1"/>
                        </a:solidFill>
                        <a:effectLst/>
                        <a:latin typeface="+mn-lt"/>
                        <a:ea typeface="+mn-ea"/>
                        <a:cs typeface="+mn-cs"/>
                      </a:endParaRPr>
                    </a:p>
                    <a:p>
                      <a:pPr marL="342900" indent="-342900">
                        <a:buFont typeface="+mj-lt"/>
                        <a:buAutoNum type="arabicPeriod"/>
                      </a:pPr>
                      <a:r>
                        <a:rPr lang="en-AU" sz="1800" kern="1200" dirty="0">
                          <a:solidFill>
                            <a:schemeClr val="dk1"/>
                          </a:solidFill>
                          <a:effectLst/>
                          <a:latin typeface="+mn-lt"/>
                          <a:ea typeface="+mn-ea"/>
                          <a:cs typeface="+mn-cs"/>
                        </a:rPr>
                        <a:t>Identified mechanisms and processes to support transparency and accountability for disbursement and receipt of funds (EG: </a:t>
                      </a:r>
                      <a:r>
                        <a:rPr lang="en-AU" sz="1800" kern="1200" dirty="0" err="1">
                          <a:solidFill>
                            <a:schemeClr val="dk1"/>
                          </a:solidFill>
                          <a:effectLst/>
                          <a:latin typeface="+mn-lt"/>
                          <a:ea typeface="+mn-ea"/>
                          <a:cs typeface="+mn-cs"/>
                        </a:rPr>
                        <a:t>MoU</a:t>
                      </a:r>
                      <a:endParaRPr lang="en-AU" sz="1800" kern="1200" dirty="0">
                        <a:solidFill>
                          <a:schemeClr val="dk1"/>
                        </a:solidFill>
                        <a:effectLst/>
                        <a:latin typeface="+mn-lt"/>
                        <a:ea typeface="+mn-ea"/>
                        <a:cs typeface="+mn-cs"/>
                      </a:endParaRPr>
                    </a:p>
                    <a:p>
                      <a:pPr marL="342900" indent="-342900">
                        <a:buFont typeface="+mj-lt"/>
                        <a:buAutoNum type="arabicPeriod"/>
                      </a:pPr>
                      <a:endParaRPr lang="en-AU" sz="1800" kern="1200" dirty="0">
                        <a:solidFill>
                          <a:schemeClr val="dk1"/>
                        </a:solidFill>
                        <a:effectLst/>
                        <a:latin typeface="+mn-lt"/>
                        <a:ea typeface="+mn-ea"/>
                        <a:cs typeface="+mn-cs"/>
                      </a:endParaRPr>
                    </a:p>
                    <a:p>
                      <a:pPr marL="342900" indent="-342900">
                        <a:buFont typeface="+mj-lt"/>
                        <a:buAutoNum type="arabicPeriod"/>
                      </a:pPr>
                      <a:r>
                        <a:rPr lang="en-AU" sz="1800" kern="1200" dirty="0">
                          <a:solidFill>
                            <a:schemeClr val="dk1"/>
                          </a:solidFill>
                          <a:effectLst/>
                          <a:latin typeface="+mn-lt"/>
                          <a:ea typeface="+mn-ea"/>
                          <a:cs typeface="+mn-cs"/>
                        </a:rPr>
                        <a:t>Aggregation of data and information towards building a picture of global story(s) for raising funds from target segments</a:t>
                      </a:r>
                    </a:p>
                  </a:txBody>
                  <a:tcPr/>
                </a:tc>
                <a:tc>
                  <a:txBody>
                    <a:bodyPr/>
                    <a:lstStyle/>
                    <a:p>
                      <a:pPr marL="285750" indent="-285750">
                        <a:buFont typeface="Arial" panose="020B0604020202020204" pitchFamily="34" charset="0"/>
                        <a:buChar char="•"/>
                      </a:pPr>
                      <a:r>
                        <a:rPr lang="en-AU" sz="1800" b="1" kern="1200" dirty="0">
                          <a:solidFill>
                            <a:schemeClr val="dk1"/>
                          </a:solidFill>
                          <a:effectLst/>
                          <a:latin typeface="+mn-lt"/>
                          <a:ea typeface="+mn-ea"/>
                          <a:cs typeface="+mn-cs"/>
                        </a:rPr>
                        <a:t>Stream 1:</a:t>
                      </a:r>
                      <a:r>
                        <a:rPr lang="en-AU" sz="1800" kern="1200" dirty="0">
                          <a:solidFill>
                            <a:schemeClr val="dk1"/>
                          </a:solidFill>
                          <a:effectLst/>
                          <a:latin typeface="+mn-lt"/>
                          <a:ea typeface="+mn-ea"/>
                          <a:cs typeface="+mn-cs"/>
                        </a:rPr>
                        <a:t> Global ICA community - focus on a process to identify micro level ICA needs and interests, reports and stories that could be used for fund raising. Ideas that could help raise hundred dollar</a:t>
                      </a:r>
                      <a:r>
                        <a:rPr lang="en-AU" sz="1800" kern="1200" baseline="0" dirty="0">
                          <a:solidFill>
                            <a:schemeClr val="dk1"/>
                          </a:solidFill>
                          <a:effectLst/>
                          <a:latin typeface="+mn-lt"/>
                          <a:ea typeface="+mn-ea"/>
                          <a:cs typeface="+mn-cs"/>
                        </a:rPr>
                        <a:t> donations</a:t>
                      </a:r>
                      <a:r>
                        <a:rPr lang="en-AU" sz="1800" kern="1200" dirty="0">
                          <a:solidFill>
                            <a:schemeClr val="dk1"/>
                          </a:solidFill>
                          <a:effectLst/>
                          <a:latin typeface="+mn-lt"/>
                          <a:ea typeface="+mn-ea"/>
                          <a:cs typeface="+mn-cs"/>
                        </a:rPr>
                        <a:t> from ICA colleagues around the world.</a:t>
                      </a:r>
                    </a:p>
                    <a:p>
                      <a:pPr marL="0" indent="0">
                        <a:buFont typeface="Arial" panose="020B0604020202020204" pitchFamily="34" charset="0"/>
                        <a:buNone/>
                      </a:pPr>
                      <a:r>
                        <a:rPr lang="en-AU" sz="1800" i="1" kern="1200" dirty="0">
                          <a:solidFill>
                            <a:schemeClr val="dk1"/>
                          </a:solidFill>
                          <a:effectLst/>
                          <a:latin typeface="+mn-lt"/>
                          <a:ea typeface="+mn-ea"/>
                          <a:cs typeface="+mn-cs"/>
                        </a:rPr>
                        <a:t>Six month victory: </a:t>
                      </a:r>
                      <a:r>
                        <a:rPr lang="en-AU" sz="1800" kern="1200" dirty="0">
                          <a:solidFill>
                            <a:schemeClr val="dk1"/>
                          </a:solidFill>
                          <a:effectLst/>
                          <a:latin typeface="+mn-lt"/>
                          <a:ea typeface="+mn-ea"/>
                          <a:cs typeface="+mn-cs"/>
                        </a:rPr>
                        <a:t>A catalogue ICA</a:t>
                      </a:r>
                      <a:r>
                        <a:rPr lang="en-AU" sz="1800" kern="1200" baseline="0" dirty="0">
                          <a:solidFill>
                            <a:schemeClr val="dk1"/>
                          </a:solidFill>
                          <a:effectLst/>
                          <a:latin typeface="+mn-lt"/>
                          <a:ea typeface="+mn-ea"/>
                          <a:cs typeface="+mn-cs"/>
                        </a:rPr>
                        <a:t> needs &amp; </a:t>
                      </a:r>
                      <a:r>
                        <a:rPr lang="en-AU" sz="1800" kern="1200" dirty="0">
                          <a:solidFill>
                            <a:schemeClr val="dk1"/>
                          </a:solidFill>
                          <a:effectLst/>
                          <a:latin typeface="+mn-lt"/>
                          <a:ea typeface="+mn-ea"/>
                          <a:cs typeface="+mn-cs"/>
                        </a:rPr>
                        <a:t>interests, reports and stories that are fundraising</a:t>
                      </a:r>
                      <a:r>
                        <a:rPr lang="en-AU" sz="1800" kern="1200" baseline="0" dirty="0">
                          <a:solidFill>
                            <a:schemeClr val="dk1"/>
                          </a:solidFill>
                          <a:effectLst/>
                          <a:latin typeface="+mn-lt"/>
                          <a:ea typeface="+mn-ea"/>
                          <a:cs typeface="+mn-cs"/>
                        </a:rPr>
                        <a:t> ready.</a:t>
                      </a:r>
                      <a:endParaRPr lang="en-AU" sz="1800" kern="1200" dirty="0">
                        <a:solidFill>
                          <a:schemeClr val="dk1"/>
                        </a:solidFill>
                        <a:effectLst/>
                        <a:latin typeface="+mn-lt"/>
                        <a:ea typeface="+mn-ea"/>
                        <a:cs typeface="+mn-cs"/>
                      </a:endParaRPr>
                    </a:p>
                    <a:p>
                      <a:pPr marL="0" indent="0">
                        <a:buFont typeface="Arial" panose="020B0604020202020204" pitchFamily="34" charset="0"/>
                        <a:buNone/>
                      </a:pPr>
                      <a:endParaRPr lang="en-AU"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AU" sz="1800" b="1" kern="1200" dirty="0">
                          <a:solidFill>
                            <a:schemeClr val="dk1"/>
                          </a:solidFill>
                          <a:effectLst/>
                          <a:latin typeface="+mn-lt"/>
                          <a:ea typeface="+mn-ea"/>
                          <a:cs typeface="+mn-cs"/>
                        </a:rPr>
                        <a:t>Stream 2:</a:t>
                      </a:r>
                      <a:r>
                        <a:rPr lang="en-AU" sz="1800" kern="1200" dirty="0">
                          <a:solidFill>
                            <a:schemeClr val="dk1"/>
                          </a:solidFill>
                          <a:effectLst/>
                          <a:latin typeface="+mn-lt"/>
                          <a:ea typeface="+mn-ea"/>
                          <a:cs typeface="+mn-cs"/>
                        </a:rPr>
                        <a:t> Grant making bodies – work in collaboration with the Global ToP and Org Sustainability Teams to develop  proposals to take to family foundations in the US to strengthen ICA capability and capacity to generate revenue from ToP training.</a:t>
                      </a:r>
                    </a:p>
                    <a:p>
                      <a:pPr marL="0" indent="0">
                        <a:buFont typeface="Arial" panose="020B0604020202020204" pitchFamily="34" charset="0"/>
                        <a:buNone/>
                      </a:pPr>
                      <a:r>
                        <a:rPr lang="en-AU" sz="1800" i="1" kern="1200" dirty="0">
                          <a:solidFill>
                            <a:schemeClr val="dk1"/>
                          </a:solidFill>
                          <a:effectLst/>
                          <a:latin typeface="+mn-lt"/>
                          <a:ea typeface="+mn-ea"/>
                          <a:cs typeface="+mn-cs"/>
                        </a:rPr>
                        <a:t>Six month victory: </a:t>
                      </a:r>
                      <a:r>
                        <a:rPr lang="en-AU" sz="1800" kern="1200" dirty="0">
                          <a:solidFill>
                            <a:schemeClr val="dk1"/>
                          </a:solidFill>
                          <a:effectLst/>
                          <a:latin typeface="+mn-lt"/>
                          <a:ea typeface="+mn-ea"/>
                          <a:cs typeface="+mn-cs"/>
                        </a:rPr>
                        <a:t>two proposals and a</a:t>
                      </a:r>
                      <a:r>
                        <a:rPr lang="en-AU" sz="1800" kern="1200" baseline="0" dirty="0">
                          <a:solidFill>
                            <a:schemeClr val="dk1"/>
                          </a:solidFill>
                          <a:effectLst/>
                          <a:latin typeface="+mn-lt"/>
                          <a:ea typeface="+mn-ea"/>
                          <a:cs typeface="+mn-cs"/>
                        </a:rPr>
                        <a:t> </a:t>
                      </a:r>
                      <a:r>
                        <a:rPr lang="en-AU" sz="1800" kern="1200" dirty="0">
                          <a:solidFill>
                            <a:schemeClr val="dk1"/>
                          </a:solidFill>
                          <a:effectLst/>
                          <a:latin typeface="+mn-lt"/>
                          <a:ea typeface="+mn-ea"/>
                          <a:cs typeface="+mn-cs"/>
                        </a:rPr>
                        <a:t>plan for who to target and how to manage submission of proposals.</a:t>
                      </a:r>
                    </a:p>
                    <a:p>
                      <a:pPr marL="285750" indent="-285750">
                        <a:buFont typeface="Arial" panose="020B0604020202020204" pitchFamily="34" charset="0"/>
                        <a:buChar char="•"/>
                      </a:pPr>
                      <a:endParaRPr lang="en-AU"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AU" sz="1800" b="1" kern="1200" dirty="0">
                          <a:solidFill>
                            <a:schemeClr val="dk1"/>
                          </a:solidFill>
                          <a:effectLst/>
                          <a:latin typeface="+mn-lt"/>
                          <a:ea typeface="+mn-ea"/>
                          <a:cs typeface="+mn-cs"/>
                        </a:rPr>
                        <a:t>Stream 3:</a:t>
                      </a:r>
                      <a:r>
                        <a:rPr lang="en-AU" sz="1800" kern="1200" dirty="0">
                          <a:solidFill>
                            <a:schemeClr val="dk1"/>
                          </a:solidFill>
                          <a:effectLst/>
                          <a:latin typeface="+mn-lt"/>
                          <a:ea typeface="+mn-ea"/>
                          <a:cs typeface="+mn-cs"/>
                        </a:rPr>
                        <a:t> In-country fundraising mechanism – continue the roll out of the Nepal fundraising model to ICA Bangladesh, ICA India and African ICAI</a:t>
                      </a:r>
                      <a:r>
                        <a:rPr lang="en-AU" sz="1800" kern="1200" baseline="0" dirty="0">
                          <a:solidFill>
                            <a:schemeClr val="dk1"/>
                          </a:solidFill>
                          <a:effectLst/>
                          <a:latin typeface="+mn-lt"/>
                          <a:ea typeface="+mn-ea"/>
                          <a:cs typeface="+mn-cs"/>
                        </a:rPr>
                        <a:t> members</a:t>
                      </a:r>
                      <a:r>
                        <a:rPr lang="en-AU" sz="1800" kern="1200" dirty="0">
                          <a:solidFill>
                            <a:schemeClr val="dk1"/>
                          </a:solidFill>
                          <a:effectLst/>
                          <a:latin typeface="+mn-lt"/>
                          <a:ea typeface="+mn-ea"/>
                          <a:cs typeface="+mn-cs"/>
                        </a:rPr>
                        <a:t>. Invite south America ICAs to join the initiative.</a:t>
                      </a:r>
                    </a:p>
                    <a:p>
                      <a:pPr marL="0" indent="0">
                        <a:buFont typeface="Arial" panose="020B0604020202020204" pitchFamily="34" charset="0"/>
                        <a:buNone/>
                      </a:pPr>
                      <a:r>
                        <a:rPr lang="en-AU" sz="1800" i="1" kern="1200" dirty="0">
                          <a:solidFill>
                            <a:schemeClr val="dk1"/>
                          </a:solidFill>
                          <a:effectLst/>
                          <a:latin typeface="+mn-lt"/>
                          <a:ea typeface="+mn-ea"/>
                          <a:cs typeface="+mn-cs"/>
                        </a:rPr>
                        <a:t>Six month victory:</a:t>
                      </a:r>
                      <a:r>
                        <a:rPr lang="en-AU" sz="1800" kern="1200" dirty="0">
                          <a:solidFill>
                            <a:schemeClr val="dk1"/>
                          </a:solidFill>
                          <a:effectLst/>
                          <a:latin typeface="+mn-lt"/>
                          <a:ea typeface="+mn-ea"/>
                          <a:cs typeface="+mn-cs"/>
                        </a:rPr>
                        <a:t> funds beginning to flow to ICAs.</a:t>
                      </a:r>
                    </a:p>
                  </a:txBody>
                  <a:tcPr/>
                </a:tc>
                <a:extLst>
                  <a:ext uri="{0D108BD9-81ED-4DB2-BD59-A6C34878D82A}">
                    <a16:rowId xmlns:a16="http://schemas.microsoft.com/office/drawing/2014/main" val="1230403285"/>
                  </a:ext>
                </a:extLst>
              </a:tr>
            </a:tbl>
          </a:graphicData>
        </a:graphic>
      </p:graphicFrame>
    </p:spTree>
    <p:extLst>
      <p:ext uri="{BB962C8B-B14F-4D97-AF65-F5344CB8AC3E}">
        <p14:creationId xmlns:p14="http://schemas.microsoft.com/office/powerpoint/2010/main" val="3800688859"/>
      </p:ext>
    </p:extLst>
  </p:cSld>
  <p:clrMapOvr>
    <a:masterClrMapping/>
  </p:clrMapOvr>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2630</Words>
  <Application>Microsoft Macintosh PowerPoint</Application>
  <PresentationFormat>Widescreen</PresentationFormat>
  <Paragraphs>304</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Courier New</vt:lpstr>
      <vt:lpstr>Century Gothic</vt:lpstr>
      <vt:lpstr>Times New Roman</vt:lpstr>
      <vt:lpstr>Calibri</vt:lpstr>
      <vt:lpstr>Office 佈景主題</vt:lpstr>
      <vt:lpstr>ICAI General Assembly</vt:lpstr>
      <vt:lpstr>PowerPoint Presentation</vt:lpstr>
      <vt:lpstr>Present:   65 registered ; 52 attended  (Simultaneous translation in French and Spanish (Mireille Menard, Catalina and Cynthia) </vt:lpstr>
      <vt:lpstr>Agenda: </vt:lpstr>
      <vt:lpstr>Team Report : ( 20 mins)</vt:lpstr>
      <vt:lpstr>PowerPoint Presentation</vt:lpstr>
      <vt:lpstr>PowerPoint Presentation</vt:lpstr>
      <vt:lpstr>PowerPoint Presentation</vt:lpstr>
      <vt:lpstr>PowerPoint Presentation</vt:lpstr>
      <vt:lpstr>PowerPoint Presentation</vt:lpstr>
      <vt:lpstr>PowerPoint Presentation</vt:lpstr>
      <vt:lpstr>ASIA PACIFIC TEAM</vt:lpstr>
      <vt:lpstr>PowerPoint Presentation</vt:lpstr>
      <vt:lpstr>Recommendations:</vt:lpstr>
      <vt:lpstr>PowerPoint Presentation</vt:lpstr>
      <vt:lpstr>PowerPoint Presentation</vt:lpstr>
      <vt:lpstr>Reflection on Team Learnings : ( 15 mins)</vt:lpstr>
      <vt:lpstr>Review GA Vision below in light of ICAI Team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ICAI General Assembly</dc:title>
  <cp:lastModifiedBy>Karen Snyder</cp:lastModifiedBy>
  <cp:revision>4</cp:revision>
  <dcterms:modified xsi:type="dcterms:W3CDTF">2022-08-18T10:22:58Z</dcterms:modified>
</cp:coreProperties>
</file>